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5"/>
  </p:notesMasterIdLst>
  <p:sldIdLst>
    <p:sldId id="257" r:id="rId2"/>
    <p:sldId id="258" r:id="rId3"/>
    <p:sldId id="259" r:id="rId4"/>
    <p:sldId id="260" r:id="rId5"/>
    <p:sldId id="261" r:id="rId6"/>
    <p:sldId id="293" r:id="rId7"/>
    <p:sldId id="262" r:id="rId8"/>
    <p:sldId id="292" r:id="rId9"/>
    <p:sldId id="294" r:id="rId10"/>
    <p:sldId id="295"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97" r:id="rId24"/>
    <p:sldId id="275" r:id="rId25"/>
    <p:sldId id="298" r:id="rId26"/>
    <p:sldId id="276" r:id="rId27"/>
    <p:sldId id="296" r:id="rId28"/>
    <p:sldId id="300" r:id="rId29"/>
    <p:sldId id="301" r:id="rId30"/>
    <p:sldId id="302" r:id="rId31"/>
    <p:sldId id="303" r:id="rId32"/>
    <p:sldId id="304" r:id="rId33"/>
    <p:sldId id="305" r:id="rId34"/>
    <p:sldId id="306" r:id="rId35"/>
    <p:sldId id="281" r:id="rId36"/>
    <p:sldId id="307" r:id="rId37"/>
    <p:sldId id="308" r:id="rId38"/>
    <p:sldId id="309" r:id="rId39"/>
    <p:sldId id="310" r:id="rId40"/>
    <p:sldId id="311" r:id="rId41"/>
    <p:sldId id="312" r:id="rId42"/>
    <p:sldId id="313" r:id="rId43"/>
    <p:sldId id="314" r:id="rId44"/>
    <p:sldId id="315" r:id="rId45"/>
    <p:sldId id="316" r:id="rId46"/>
    <p:sldId id="284" r:id="rId47"/>
    <p:sldId id="285" r:id="rId48"/>
    <p:sldId id="286" r:id="rId49"/>
    <p:sldId id="287" r:id="rId50"/>
    <p:sldId id="288" r:id="rId51"/>
    <p:sldId id="289" r:id="rId52"/>
    <p:sldId id="290" r:id="rId53"/>
    <p:sldId id="291" r:id="rId54"/>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PNG>
</file>

<file path=ppt/media/image10.png>
</file>

<file path=ppt/media/image11.png>
</file>

<file path=ppt/media/image2.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D8FA3E3-F9CE-489E-B85B-CCFC12DB734E}" type="datetimeFigureOut">
              <a:rPr lang="en-US" smtClean="0"/>
              <a:t>5/17/2021</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1B38A00C-92B2-4A28-9516-16E7A5B170AD}" type="slidenum">
              <a:rPr lang="en-US" smtClean="0"/>
              <a:t>‹#›</a:t>
            </a:fld>
            <a:endParaRPr lang="en-US"/>
          </a:p>
        </p:txBody>
      </p:sp>
    </p:spTree>
    <p:extLst>
      <p:ext uri="{BB962C8B-B14F-4D97-AF65-F5344CB8AC3E}">
        <p14:creationId xmlns:p14="http://schemas.microsoft.com/office/powerpoint/2010/main" val="1068854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8" name="Rectangle 12"/>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5pPr>
            <a:lvl6pPr marL="2562377"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6pPr>
            <a:lvl7pPr marL="3028264"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7pPr>
            <a:lvl8pPr marL="3494151"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8pPr>
            <a:lvl9pPr marL="3960038"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9pPr>
          </a:lstStyle>
          <a:p>
            <a:pPr>
              <a:spcBef>
                <a:spcPct val="0"/>
              </a:spcBef>
              <a:buClrTx/>
              <a:buFontTx/>
              <a:buNone/>
            </a:pPr>
            <a:fld id="{3AFBA5BA-D096-4BE8-B899-AEDD363DFD87}" type="slidenum">
              <a:rPr lang="en-US" altLang="en-US" smtClean="0">
                <a:latin typeface="Arial" panose="020B0604020202020204" pitchFamily="34" charset="0"/>
                <a:ea typeface="Droid Sans Fallback" charset="0"/>
              </a:rPr>
              <a:pPr>
                <a:spcBef>
                  <a:spcPct val="0"/>
                </a:spcBef>
                <a:buClrTx/>
                <a:buFontTx/>
                <a:buNone/>
              </a:pPr>
              <a:t>1</a:t>
            </a:fld>
            <a:endParaRPr lang="en-US" altLang="en-US" smtClean="0">
              <a:latin typeface="Arial" panose="020B0604020202020204" pitchFamily="34" charset="0"/>
              <a:ea typeface="Droid Sans Fallback" charset="0"/>
            </a:endParaRPr>
          </a:p>
        </p:txBody>
      </p:sp>
      <p:sp>
        <p:nvSpPr>
          <p:cNvPr id="4099" name="Rectangle 1"/>
          <p:cNvSpPr>
            <a:spLocks noGrp="1" noRot="1" noChangeAspect="1" noChangeArrowheads="1" noTextEdit="1"/>
          </p:cNvSpPr>
          <p:nvPr>
            <p:ph type="sldImg"/>
          </p:nvPr>
        </p:nvSpPr>
        <p:spPr>
          <a:xfrm>
            <a:off x="431800" y="708025"/>
            <a:ext cx="6302375" cy="3544888"/>
          </a:xfrm>
          <a:solidFill>
            <a:srgbClr val="FFFFFF"/>
          </a:solidFill>
          <a:ln/>
        </p:spPr>
      </p:sp>
      <p:sp>
        <p:nvSpPr>
          <p:cNvPr id="4100" name="Text Box 2"/>
          <p:cNvSpPr txBox="1">
            <a:spLocks noChangeArrowheads="1"/>
          </p:cNvSpPr>
          <p:nvPr/>
        </p:nvSpPr>
        <p:spPr bwMode="auto">
          <a:xfrm>
            <a:off x="717268" y="4490032"/>
            <a:ext cx="5731651" cy="4252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4947" tIns="47474" rIns="94947" bIns="47474" anchor="ctr"/>
          <a:lstStyle/>
          <a:p>
            <a:pPr defTabSz="465887" fontAlgn="base">
              <a:spcBef>
                <a:spcPct val="0"/>
              </a:spcBef>
              <a:spcAft>
                <a:spcPct val="0"/>
              </a:spcAft>
              <a:buClr>
                <a:srgbClr val="000000"/>
              </a:buClr>
              <a:buSzPct val="100000"/>
            </a:pPr>
            <a:endParaRPr lang="en-US" altLang="en-US">
              <a:solidFill>
                <a:srgbClr val="FFFFFF"/>
              </a:solidFill>
              <a:latin typeface="Arial" panose="020B0604020202020204" pitchFamily="34" charset="0"/>
            </a:endParaRPr>
          </a:p>
        </p:txBody>
      </p:sp>
    </p:spTree>
    <p:extLst>
      <p:ext uri="{BB962C8B-B14F-4D97-AF65-F5344CB8AC3E}">
        <p14:creationId xmlns:p14="http://schemas.microsoft.com/office/powerpoint/2010/main" val="28750983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5602" name="Rectangle 12"/>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5pPr>
            <a:lvl6pPr marL="2562377"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6pPr>
            <a:lvl7pPr marL="3028264"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7pPr>
            <a:lvl8pPr marL="3494151"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8pPr>
            <a:lvl9pPr marL="3960038"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9pPr>
          </a:lstStyle>
          <a:p>
            <a:pPr>
              <a:spcBef>
                <a:spcPct val="0"/>
              </a:spcBef>
              <a:buClrTx/>
              <a:buFontTx/>
              <a:buNone/>
            </a:pPr>
            <a:fld id="{296E450B-1643-4510-AFB7-FE6F9F4FBB4F}" type="slidenum">
              <a:rPr lang="en-US" altLang="en-US" smtClean="0">
                <a:latin typeface="Arial" panose="020B0604020202020204" pitchFamily="34" charset="0"/>
                <a:ea typeface="Droid Sans Fallback" charset="0"/>
              </a:rPr>
              <a:pPr>
                <a:spcBef>
                  <a:spcPct val="0"/>
                </a:spcBef>
                <a:buClrTx/>
                <a:buFontTx/>
                <a:buNone/>
              </a:pPr>
              <a:t>18</a:t>
            </a:fld>
            <a:endParaRPr lang="en-US" altLang="en-US" smtClean="0">
              <a:latin typeface="Arial" panose="020B0604020202020204" pitchFamily="34" charset="0"/>
              <a:ea typeface="Droid Sans Fallback" charset="0"/>
            </a:endParaRPr>
          </a:p>
        </p:txBody>
      </p:sp>
      <p:sp>
        <p:nvSpPr>
          <p:cNvPr id="25603" name="Rectangle 1"/>
          <p:cNvSpPr>
            <a:spLocks noGrp="1" noRot="1" noChangeAspect="1" noChangeArrowheads="1" noTextEdit="1"/>
          </p:cNvSpPr>
          <p:nvPr>
            <p:ph type="sldImg"/>
          </p:nvPr>
        </p:nvSpPr>
        <p:spPr>
          <a:xfrm>
            <a:off x="431800" y="708025"/>
            <a:ext cx="6302375" cy="3544888"/>
          </a:xfrm>
          <a:solidFill>
            <a:srgbClr val="FFFFFF"/>
          </a:solidFill>
          <a:ln/>
        </p:spPr>
      </p:sp>
      <p:sp>
        <p:nvSpPr>
          <p:cNvPr id="25604" name="Text Box 2"/>
          <p:cNvSpPr txBox="1">
            <a:spLocks noChangeArrowheads="1"/>
          </p:cNvSpPr>
          <p:nvPr/>
        </p:nvSpPr>
        <p:spPr bwMode="auto">
          <a:xfrm>
            <a:off x="717268" y="4490032"/>
            <a:ext cx="5731651" cy="4252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4947" tIns="47474" rIns="94947" bIns="47474" anchor="ctr"/>
          <a:lstStyle/>
          <a:p>
            <a:pPr defTabSz="465887" fontAlgn="base">
              <a:spcBef>
                <a:spcPct val="0"/>
              </a:spcBef>
              <a:spcAft>
                <a:spcPct val="0"/>
              </a:spcAft>
              <a:buClr>
                <a:srgbClr val="000000"/>
              </a:buClr>
              <a:buSzPct val="100000"/>
            </a:pPr>
            <a:endParaRPr lang="en-US" altLang="en-US">
              <a:solidFill>
                <a:srgbClr val="FFFFFF"/>
              </a:solidFill>
              <a:latin typeface="Arial" panose="020B0604020202020204" pitchFamily="34" charset="0"/>
            </a:endParaRPr>
          </a:p>
        </p:txBody>
      </p:sp>
    </p:spTree>
    <p:extLst>
      <p:ext uri="{BB962C8B-B14F-4D97-AF65-F5344CB8AC3E}">
        <p14:creationId xmlns:p14="http://schemas.microsoft.com/office/powerpoint/2010/main" val="29265423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7650" name="Rectangle 12"/>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5pPr>
            <a:lvl6pPr marL="2562377"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6pPr>
            <a:lvl7pPr marL="3028264"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7pPr>
            <a:lvl8pPr marL="3494151"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8pPr>
            <a:lvl9pPr marL="3960038"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9pPr>
          </a:lstStyle>
          <a:p>
            <a:pPr>
              <a:spcBef>
                <a:spcPct val="0"/>
              </a:spcBef>
              <a:buClrTx/>
              <a:buFontTx/>
              <a:buNone/>
            </a:pPr>
            <a:fld id="{C23EBAA6-1A22-4F9D-B3F4-3E48F19C2F15}" type="slidenum">
              <a:rPr lang="en-US" altLang="en-US" smtClean="0">
                <a:latin typeface="Arial" panose="020B0604020202020204" pitchFamily="34" charset="0"/>
                <a:ea typeface="Droid Sans Fallback" charset="0"/>
              </a:rPr>
              <a:pPr>
                <a:spcBef>
                  <a:spcPct val="0"/>
                </a:spcBef>
                <a:buClrTx/>
                <a:buFontTx/>
                <a:buNone/>
              </a:pPr>
              <a:t>19</a:t>
            </a:fld>
            <a:endParaRPr lang="en-US" altLang="en-US" smtClean="0">
              <a:latin typeface="Arial" panose="020B0604020202020204" pitchFamily="34" charset="0"/>
              <a:ea typeface="Droid Sans Fallback" charset="0"/>
            </a:endParaRPr>
          </a:p>
        </p:txBody>
      </p:sp>
      <p:sp>
        <p:nvSpPr>
          <p:cNvPr id="27651" name="Rectangle 1"/>
          <p:cNvSpPr>
            <a:spLocks noGrp="1" noRot="1" noChangeAspect="1" noChangeArrowheads="1" noTextEdit="1"/>
          </p:cNvSpPr>
          <p:nvPr>
            <p:ph type="sldImg"/>
          </p:nvPr>
        </p:nvSpPr>
        <p:spPr>
          <a:xfrm>
            <a:off x="431800" y="708025"/>
            <a:ext cx="6302375" cy="3544888"/>
          </a:xfrm>
          <a:solidFill>
            <a:srgbClr val="FFFFFF"/>
          </a:solidFill>
          <a:ln/>
        </p:spPr>
      </p:sp>
      <p:sp>
        <p:nvSpPr>
          <p:cNvPr id="27652" name="Text Box 2"/>
          <p:cNvSpPr txBox="1">
            <a:spLocks noChangeArrowheads="1"/>
          </p:cNvSpPr>
          <p:nvPr/>
        </p:nvSpPr>
        <p:spPr bwMode="auto">
          <a:xfrm>
            <a:off x="717268" y="4490032"/>
            <a:ext cx="5731651" cy="4252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4947" tIns="47474" rIns="94947" bIns="47474" anchor="ctr"/>
          <a:lstStyle/>
          <a:p>
            <a:pPr defTabSz="465887" fontAlgn="base">
              <a:spcBef>
                <a:spcPct val="0"/>
              </a:spcBef>
              <a:spcAft>
                <a:spcPct val="0"/>
              </a:spcAft>
              <a:buClr>
                <a:srgbClr val="000000"/>
              </a:buClr>
              <a:buSzPct val="100000"/>
            </a:pPr>
            <a:endParaRPr lang="en-US" altLang="en-US">
              <a:solidFill>
                <a:srgbClr val="FFFFFF"/>
              </a:solidFill>
              <a:latin typeface="Arial" panose="020B0604020202020204" pitchFamily="34" charset="0"/>
            </a:endParaRPr>
          </a:p>
        </p:txBody>
      </p:sp>
    </p:spTree>
    <p:extLst>
      <p:ext uri="{BB962C8B-B14F-4D97-AF65-F5344CB8AC3E}">
        <p14:creationId xmlns:p14="http://schemas.microsoft.com/office/powerpoint/2010/main" val="34669453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9698" name="Rectangle 12"/>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5pPr>
            <a:lvl6pPr marL="2562377"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6pPr>
            <a:lvl7pPr marL="3028264"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7pPr>
            <a:lvl8pPr marL="3494151"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8pPr>
            <a:lvl9pPr marL="3960038"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9pPr>
          </a:lstStyle>
          <a:p>
            <a:pPr>
              <a:spcBef>
                <a:spcPct val="0"/>
              </a:spcBef>
              <a:buClrTx/>
              <a:buFontTx/>
              <a:buNone/>
            </a:pPr>
            <a:fld id="{905993BE-31AB-4C86-B969-A9B4AA8D8CB5}" type="slidenum">
              <a:rPr lang="en-US" altLang="en-US" smtClean="0">
                <a:latin typeface="Arial" panose="020B0604020202020204" pitchFamily="34" charset="0"/>
                <a:ea typeface="Droid Sans Fallback" charset="0"/>
              </a:rPr>
              <a:pPr>
                <a:spcBef>
                  <a:spcPct val="0"/>
                </a:spcBef>
                <a:buClrTx/>
                <a:buFontTx/>
                <a:buNone/>
              </a:pPr>
              <a:t>20</a:t>
            </a:fld>
            <a:endParaRPr lang="en-US" altLang="en-US" smtClean="0">
              <a:latin typeface="Arial" panose="020B0604020202020204" pitchFamily="34" charset="0"/>
              <a:ea typeface="Droid Sans Fallback" charset="0"/>
            </a:endParaRPr>
          </a:p>
        </p:txBody>
      </p:sp>
      <p:sp>
        <p:nvSpPr>
          <p:cNvPr id="29699" name="Rectangle 1"/>
          <p:cNvSpPr>
            <a:spLocks noGrp="1" noRot="1" noChangeAspect="1" noChangeArrowheads="1" noTextEdit="1"/>
          </p:cNvSpPr>
          <p:nvPr>
            <p:ph type="sldImg"/>
          </p:nvPr>
        </p:nvSpPr>
        <p:spPr>
          <a:xfrm>
            <a:off x="431800" y="708025"/>
            <a:ext cx="6302375" cy="3544888"/>
          </a:xfrm>
          <a:solidFill>
            <a:srgbClr val="FFFFFF"/>
          </a:solidFill>
          <a:ln/>
        </p:spPr>
      </p:sp>
      <p:sp>
        <p:nvSpPr>
          <p:cNvPr id="29700" name="Text Box 2"/>
          <p:cNvSpPr txBox="1">
            <a:spLocks noChangeArrowheads="1"/>
          </p:cNvSpPr>
          <p:nvPr/>
        </p:nvSpPr>
        <p:spPr bwMode="auto">
          <a:xfrm>
            <a:off x="717268" y="4490032"/>
            <a:ext cx="5731651" cy="4252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4947" tIns="47474" rIns="94947" bIns="47474" anchor="ctr"/>
          <a:lstStyle/>
          <a:p>
            <a:pPr defTabSz="465887" fontAlgn="base">
              <a:spcBef>
                <a:spcPct val="0"/>
              </a:spcBef>
              <a:spcAft>
                <a:spcPct val="0"/>
              </a:spcAft>
              <a:buClr>
                <a:srgbClr val="000000"/>
              </a:buClr>
              <a:buSzPct val="100000"/>
            </a:pPr>
            <a:endParaRPr lang="en-US" altLang="en-US">
              <a:solidFill>
                <a:srgbClr val="FFFFFF"/>
              </a:solidFill>
              <a:latin typeface="Arial" panose="020B0604020202020204" pitchFamily="34" charset="0"/>
            </a:endParaRPr>
          </a:p>
        </p:txBody>
      </p:sp>
    </p:spTree>
    <p:extLst>
      <p:ext uri="{BB962C8B-B14F-4D97-AF65-F5344CB8AC3E}">
        <p14:creationId xmlns:p14="http://schemas.microsoft.com/office/powerpoint/2010/main" val="32316913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1746" name="Rectangle 12"/>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5pPr>
            <a:lvl6pPr marL="2562377"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6pPr>
            <a:lvl7pPr marL="3028264"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7pPr>
            <a:lvl8pPr marL="3494151"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8pPr>
            <a:lvl9pPr marL="3960038"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9pPr>
          </a:lstStyle>
          <a:p>
            <a:pPr>
              <a:spcBef>
                <a:spcPct val="0"/>
              </a:spcBef>
              <a:buClrTx/>
              <a:buFontTx/>
              <a:buNone/>
            </a:pPr>
            <a:fld id="{3911A15B-B2FF-4688-8F5F-B7FF231F3203}" type="slidenum">
              <a:rPr lang="en-US" altLang="en-US" smtClean="0">
                <a:latin typeface="Arial" panose="020B0604020202020204" pitchFamily="34" charset="0"/>
                <a:ea typeface="Droid Sans Fallback" charset="0"/>
              </a:rPr>
              <a:pPr>
                <a:spcBef>
                  <a:spcPct val="0"/>
                </a:spcBef>
                <a:buClrTx/>
                <a:buFontTx/>
                <a:buNone/>
              </a:pPr>
              <a:t>21</a:t>
            </a:fld>
            <a:endParaRPr lang="en-US" altLang="en-US" smtClean="0">
              <a:latin typeface="Arial" panose="020B0604020202020204" pitchFamily="34" charset="0"/>
              <a:ea typeface="Droid Sans Fallback" charset="0"/>
            </a:endParaRPr>
          </a:p>
        </p:txBody>
      </p:sp>
      <p:sp>
        <p:nvSpPr>
          <p:cNvPr id="31747" name="Rectangle 1"/>
          <p:cNvSpPr>
            <a:spLocks noGrp="1" noRot="1" noChangeAspect="1" noChangeArrowheads="1" noTextEdit="1"/>
          </p:cNvSpPr>
          <p:nvPr>
            <p:ph type="sldImg"/>
          </p:nvPr>
        </p:nvSpPr>
        <p:spPr>
          <a:xfrm>
            <a:off x="431800" y="708025"/>
            <a:ext cx="6302375" cy="3544888"/>
          </a:xfrm>
          <a:solidFill>
            <a:srgbClr val="FFFFFF"/>
          </a:solidFill>
          <a:ln/>
        </p:spPr>
      </p:sp>
      <p:sp>
        <p:nvSpPr>
          <p:cNvPr id="31748" name="Text Box 2"/>
          <p:cNvSpPr txBox="1">
            <a:spLocks noChangeArrowheads="1"/>
          </p:cNvSpPr>
          <p:nvPr/>
        </p:nvSpPr>
        <p:spPr bwMode="auto">
          <a:xfrm>
            <a:off x="717268" y="4490032"/>
            <a:ext cx="5731651" cy="4252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4947" tIns="47474" rIns="94947" bIns="47474" anchor="ctr"/>
          <a:lstStyle/>
          <a:p>
            <a:pPr defTabSz="465887" fontAlgn="base">
              <a:spcBef>
                <a:spcPct val="0"/>
              </a:spcBef>
              <a:spcAft>
                <a:spcPct val="0"/>
              </a:spcAft>
              <a:buClr>
                <a:srgbClr val="000000"/>
              </a:buClr>
              <a:buSzPct val="100000"/>
            </a:pPr>
            <a:endParaRPr lang="en-US" altLang="en-US">
              <a:solidFill>
                <a:srgbClr val="FFFFFF"/>
              </a:solidFill>
              <a:latin typeface="Arial" panose="020B0604020202020204" pitchFamily="34" charset="0"/>
            </a:endParaRPr>
          </a:p>
        </p:txBody>
      </p:sp>
    </p:spTree>
    <p:extLst>
      <p:ext uri="{BB962C8B-B14F-4D97-AF65-F5344CB8AC3E}">
        <p14:creationId xmlns:p14="http://schemas.microsoft.com/office/powerpoint/2010/main" val="31304465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3794" name="Rectangle 12"/>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5pPr>
            <a:lvl6pPr marL="2562377"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6pPr>
            <a:lvl7pPr marL="3028264"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7pPr>
            <a:lvl8pPr marL="3494151"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8pPr>
            <a:lvl9pPr marL="3960038"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9pPr>
          </a:lstStyle>
          <a:p>
            <a:pPr>
              <a:spcBef>
                <a:spcPct val="0"/>
              </a:spcBef>
              <a:buClrTx/>
              <a:buFontTx/>
              <a:buNone/>
            </a:pPr>
            <a:fld id="{579169A9-A7B2-4BA4-93E2-950C3C5F83E0}" type="slidenum">
              <a:rPr lang="en-US" altLang="en-US" smtClean="0">
                <a:latin typeface="Arial" panose="020B0604020202020204" pitchFamily="34" charset="0"/>
                <a:ea typeface="Droid Sans Fallback" charset="0"/>
              </a:rPr>
              <a:pPr>
                <a:spcBef>
                  <a:spcPct val="0"/>
                </a:spcBef>
                <a:buClrTx/>
                <a:buFontTx/>
                <a:buNone/>
              </a:pPr>
              <a:t>22</a:t>
            </a:fld>
            <a:endParaRPr lang="en-US" altLang="en-US" smtClean="0">
              <a:latin typeface="Arial" panose="020B0604020202020204" pitchFamily="34" charset="0"/>
              <a:ea typeface="Droid Sans Fallback" charset="0"/>
            </a:endParaRPr>
          </a:p>
        </p:txBody>
      </p:sp>
      <p:sp>
        <p:nvSpPr>
          <p:cNvPr id="33795" name="Rectangle 1"/>
          <p:cNvSpPr>
            <a:spLocks noGrp="1" noRot="1" noChangeAspect="1" noChangeArrowheads="1" noTextEdit="1"/>
          </p:cNvSpPr>
          <p:nvPr>
            <p:ph type="sldImg"/>
          </p:nvPr>
        </p:nvSpPr>
        <p:spPr>
          <a:xfrm>
            <a:off x="431800" y="708025"/>
            <a:ext cx="6302375" cy="3544888"/>
          </a:xfrm>
          <a:solidFill>
            <a:srgbClr val="FFFFFF"/>
          </a:solidFill>
          <a:ln/>
        </p:spPr>
      </p:sp>
      <p:sp>
        <p:nvSpPr>
          <p:cNvPr id="33796" name="Text Box 2"/>
          <p:cNvSpPr txBox="1">
            <a:spLocks noChangeArrowheads="1"/>
          </p:cNvSpPr>
          <p:nvPr/>
        </p:nvSpPr>
        <p:spPr bwMode="auto">
          <a:xfrm>
            <a:off x="717268" y="4490032"/>
            <a:ext cx="5731651" cy="4252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4947" tIns="47474" rIns="94947" bIns="47474" anchor="ctr"/>
          <a:lstStyle/>
          <a:p>
            <a:pPr defTabSz="465887" fontAlgn="base">
              <a:spcBef>
                <a:spcPct val="0"/>
              </a:spcBef>
              <a:spcAft>
                <a:spcPct val="0"/>
              </a:spcAft>
              <a:buClr>
                <a:srgbClr val="000000"/>
              </a:buClr>
              <a:buSzPct val="100000"/>
            </a:pPr>
            <a:endParaRPr lang="en-US" altLang="en-US">
              <a:solidFill>
                <a:srgbClr val="FFFFFF"/>
              </a:solidFill>
              <a:latin typeface="Arial" panose="020B0604020202020204" pitchFamily="34" charset="0"/>
            </a:endParaRPr>
          </a:p>
        </p:txBody>
      </p:sp>
    </p:spTree>
    <p:extLst>
      <p:ext uri="{BB962C8B-B14F-4D97-AF65-F5344CB8AC3E}">
        <p14:creationId xmlns:p14="http://schemas.microsoft.com/office/powerpoint/2010/main" val="8612647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5842" name="Rectangle 12"/>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5pPr>
            <a:lvl6pPr marL="2562377"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6pPr>
            <a:lvl7pPr marL="3028264"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7pPr>
            <a:lvl8pPr marL="3494151"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8pPr>
            <a:lvl9pPr marL="3960038"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9pPr>
          </a:lstStyle>
          <a:p>
            <a:pPr>
              <a:spcBef>
                <a:spcPct val="0"/>
              </a:spcBef>
              <a:buClrTx/>
              <a:buFontTx/>
              <a:buNone/>
            </a:pPr>
            <a:fld id="{1EF99410-AA24-411A-81CF-25E8D949556E}" type="slidenum">
              <a:rPr lang="en-US" altLang="en-US" smtClean="0">
                <a:latin typeface="Arial" panose="020B0604020202020204" pitchFamily="34" charset="0"/>
                <a:ea typeface="Droid Sans Fallback" charset="0"/>
              </a:rPr>
              <a:pPr>
                <a:spcBef>
                  <a:spcPct val="0"/>
                </a:spcBef>
                <a:buClrTx/>
                <a:buFontTx/>
                <a:buNone/>
              </a:pPr>
              <a:t>24</a:t>
            </a:fld>
            <a:endParaRPr lang="en-US" altLang="en-US" smtClean="0">
              <a:latin typeface="Arial" panose="020B0604020202020204" pitchFamily="34" charset="0"/>
              <a:ea typeface="Droid Sans Fallback" charset="0"/>
            </a:endParaRPr>
          </a:p>
        </p:txBody>
      </p:sp>
      <p:sp>
        <p:nvSpPr>
          <p:cNvPr id="35843" name="Rectangle 1"/>
          <p:cNvSpPr>
            <a:spLocks noGrp="1" noRot="1" noChangeAspect="1" noChangeArrowheads="1" noTextEdit="1"/>
          </p:cNvSpPr>
          <p:nvPr>
            <p:ph type="sldImg"/>
          </p:nvPr>
        </p:nvSpPr>
        <p:spPr>
          <a:xfrm>
            <a:off x="431800" y="708025"/>
            <a:ext cx="6302375" cy="3544888"/>
          </a:xfrm>
          <a:solidFill>
            <a:srgbClr val="FFFFFF"/>
          </a:solidFill>
          <a:ln/>
        </p:spPr>
      </p:sp>
      <p:sp>
        <p:nvSpPr>
          <p:cNvPr id="35844" name="Text Box 2"/>
          <p:cNvSpPr txBox="1">
            <a:spLocks noChangeArrowheads="1"/>
          </p:cNvSpPr>
          <p:nvPr/>
        </p:nvSpPr>
        <p:spPr bwMode="auto">
          <a:xfrm>
            <a:off x="717268" y="4490032"/>
            <a:ext cx="5731651" cy="4252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4947" tIns="47474" rIns="94947" bIns="47474" anchor="ctr"/>
          <a:lstStyle/>
          <a:p>
            <a:pPr defTabSz="465887" fontAlgn="base">
              <a:spcBef>
                <a:spcPct val="0"/>
              </a:spcBef>
              <a:spcAft>
                <a:spcPct val="0"/>
              </a:spcAft>
              <a:buClr>
                <a:srgbClr val="000000"/>
              </a:buClr>
              <a:buSzPct val="100000"/>
            </a:pPr>
            <a:endParaRPr lang="en-US" altLang="en-US">
              <a:solidFill>
                <a:srgbClr val="FFFFFF"/>
              </a:solidFill>
              <a:latin typeface="Arial" panose="020B0604020202020204" pitchFamily="34" charset="0"/>
            </a:endParaRPr>
          </a:p>
        </p:txBody>
      </p:sp>
    </p:spTree>
    <p:extLst>
      <p:ext uri="{BB962C8B-B14F-4D97-AF65-F5344CB8AC3E}">
        <p14:creationId xmlns:p14="http://schemas.microsoft.com/office/powerpoint/2010/main" val="9905106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7890" name="Rectangle 12"/>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5pPr>
            <a:lvl6pPr marL="2562377"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6pPr>
            <a:lvl7pPr marL="3028264"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7pPr>
            <a:lvl8pPr marL="3494151"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8pPr>
            <a:lvl9pPr marL="3960038"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9pPr>
          </a:lstStyle>
          <a:p>
            <a:pPr>
              <a:spcBef>
                <a:spcPct val="0"/>
              </a:spcBef>
              <a:buClrTx/>
              <a:buFontTx/>
              <a:buNone/>
            </a:pPr>
            <a:fld id="{F7D79D80-6E10-4608-941E-BE6E054BE83C}" type="slidenum">
              <a:rPr lang="en-US" altLang="en-US" smtClean="0">
                <a:latin typeface="Arial" panose="020B0604020202020204" pitchFamily="34" charset="0"/>
                <a:ea typeface="Droid Sans Fallback" charset="0"/>
              </a:rPr>
              <a:pPr>
                <a:spcBef>
                  <a:spcPct val="0"/>
                </a:spcBef>
                <a:buClrTx/>
                <a:buFontTx/>
                <a:buNone/>
              </a:pPr>
              <a:t>26</a:t>
            </a:fld>
            <a:endParaRPr lang="en-US" altLang="en-US" smtClean="0">
              <a:latin typeface="Arial" panose="020B0604020202020204" pitchFamily="34" charset="0"/>
              <a:ea typeface="Droid Sans Fallback" charset="0"/>
            </a:endParaRPr>
          </a:p>
        </p:txBody>
      </p:sp>
      <p:sp>
        <p:nvSpPr>
          <p:cNvPr id="37891" name="Rectangle 1"/>
          <p:cNvSpPr>
            <a:spLocks noGrp="1" noRot="1" noChangeAspect="1" noChangeArrowheads="1" noTextEdit="1"/>
          </p:cNvSpPr>
          <p:nvPr>
            <p:ph type="sldImg"/>
          </p:nvPr>
        </p:nvSpPr>
        <p:spPr>
          <a:xfrm>
            <a:off x="431800" y="708025"/>
            <a:ext cx="6302375" cy="3544888"/>
          </a:xfrm>
          <a:solidFill>
            <a:srgbClr val="FFFFFF"/>
          </a:solidFill>
          <a:ln/>
        </p:spPr>
      </p:sp>
      <p:sp>
        <p:nvSpPr>
          <p:cNvPr id="37892" name="Text Box 2"/>
          <p:cNvSpPr txBox="1">
            <a:spLocks noChangeArrowheads="1"/>
          </p:cNvSpPr>
          <p:nvPr/>
        </p:nvSpPr>
        <p:spPr bwMode="auto">
          <a:xfrm>
            <a:off x="717268" y="4490032"/>
            <a:ext cx="5731651" cy="4252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4947" tIns="47474" rIns="94947" bIns="47474" anchor="ctr"/>
          <a:lstStyle/>
          <a:p>
            <a:pPr defTabSz="465887" fontAlgn="base">
              <a:spcBef>
                <a:spcPct val="0"/>
              </a:spcBef>
              <a:spcAft>
                <a:spcPct val="0"/>
              </a:spcAft>
              <a:buClr>
                <a:srgbClr val="000000"/>
              </a:buClr>
              <a:buSzPct val="100000"/>
            </a:pPr>
            <a:endParaRPr lang="en-US" altLang="en-US">
              <a:solidFill>
                <a:srgbClr val="FFFFFF"/>
              </a:solidFill>
              <a:latin typeface="Arial" panose="020B0604020202020204" pitchFamily="34" charset="0"/>
            </a:endParaRPr>
          </a:p>
        </p:txBody>
      </p:sp>
    </p:spTree>
    <p:extLst>
      <p:ext uri="{BB962C8B-B14F-4D97-AF65-F5344CB8AC3E}">
        <p14:creationId xmlns:p14="http://schemas.microsoft.com/office/powerpoint/2010/main" val="35441668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8130" name="Rectangle 12"/>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5pPr>
            <a:lvl6pPr marL="2562377"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6pPr>
            <a:lvl7pPr marL="3028264"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7pPr>
            <a:lvl8pPr marL="3494151"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8pPr>
            <a:lvl9pPr marL="3960038"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9pPr>
          </a:lstStyle>
          <a:p>
            <a:pPr>
              <a:spcBef>
                <a:spcPct val="0"/>
              </a:spcBef>
              <a:buClrTx/>
              <a:buFontTx/>
              <a:buNone/>
            </a:pPr>
            <a:fld id="{86C6BDE7-696C-4D39-99EB-E419B93866C9}" type="slidenum">
              <a:rPr lang="en-US" altLang="en-US" smtClean="0">
                <a:latin typeface="Arial" panose="020B0604020202020204" pitchFamily="34" charset="0"/>
                <a:ea typeface="Droid Sans Fallback" charset="0"/>
              </a:rPr>
              <a:pPr>
                <a:spcBef>
                  <a:spcPct val="0"/>
                </a:spcBef>
                <a:buClrTx/>
                <a:buFontTx/>
                <a:buNone/>
              </a:pPr>
              <a:t>35</a:t>
            </a:fld>
            <a:endParaRPr lang="en-US" altLang="en-US" smtClean="0">
              <a:latin typeface="Arial" panose="020B0604020202020204" pitchFamily="34" charset="0"/>
              <a:ea typeface="Droid Sans Fallback" charset="0"/>
            </a:endParaRPr>
          </a:p>
        </p:txBody>
      </p:sp>
      <p:sp>
        <p:nvSpPr>
          <p:cNvPr id="48131" name="Rectangle 1"/>
          <p:cNvSpPr>
            <a:spLocks noGrp="1" noRot="1" noChangeAspect="1" noChangeArrowheads="1" noTextEdit="1"/>
          </p:cNvSpPr>
          <p:nvPr>
            <p:ph type="sldImg"/>
          </p:nvPr>
        </p:nvSpPr>
        <p:spPr>
          <a:xfrm>
            <a:off x="431800" y="708025"/>
            <a:ext cx="6302375" cy="3544888"/>
          </a:xfrm>
          <a:solidFill>
            <a:srgbClr val="FFFFFF"/>
          </a:solidFill>
          <a:ln/>
        </p:spPr>
      </p:sp>
      <p:sp>
        <p:nvSpPr>
          <p:cNvPr id="48132" name="Text Box 2"/>
          <p:cNvSpPr txBox="1">
            <a:spLocks noChangeArrowheads="1"/>
          </p:cNvSpPr>
          <p:nvPr/>
        </p:nvSpPr>
        <p:spPr bwMode="auto">
          <a:xfrm>
            <a:off x="717268" y="4490032"/>
            <a:ext cx="5731651" cy="4252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4947" tIns="47474" rIns="94947" bIns="47474" anchor="ctr"/>
          <a:lstStyle/>
          <a:p>
            <a:pPr defTabSz="465887" fontAlgn="base">
              <a:spcBef>
                <a:spcPct val="0"/>
              </a:spcBef>
              <a:spcAft>
                <a:spcPct val="0"/>
              </a:spcAft>
              <a:buClr>
                <a:srgbClr val="000000"/>
              </a:buClr>
              <a:buSzPct val="100000"/>
            </a:pPr>
            <a:endParaRPr lang="en-US" altLang="en-US">
              <a:solidFill>
                <a:srgbClr val="FFFFFF"/>
              </a:solidFill>
              <a:latin typeface="Arial" panose="020B0604020202020204" pitchFamily="34" charset="0"/>
            </a:endParaRPr>
          </a:p>
        </p:txBody>
      </p:sp>
    </p:spTree>
    <p:extLst>
      <p:ext uri="{BB962C8B-B14F-4D97-AF65-F5344CB8AC3E}">
        <p14:creationId xmlns:p14="http://schemas.microsoft.com/office/powerpoint/2010/main" val="29530332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Rot="1" noChangeAspect="1" noChangeArrowheads="1" noTextEdit="1"/>
          </p:cNvSpPr>
          <p:nvPr>
            <p:ph type="sldImg"/>
          </p:nvPr>
        </p:nvSpPr>
        <p:spPr>
          <a:xfrm>
            <a:off x="406400" y="696913"/>
            <a:ext cx="6197600" cy="3486150"/>
          </a:xfrm>
          <a:ln/>
        </p:spPr>
      </p:sp>
      <p:sp>
        <p:nvSpPr>
          <p:cNvPr id="54275" name="Rectangle 3"/>
          <p:cNvSpPr>
            <a:spLocks noGrp="1" noChangeArrowheads="1"/>
          </p:cNvSpPr>
          <p:nvPr>
            <p:ph type="body" idx="1"/>
          </p:nvPr>
        </p:nvSpPr>
        <p:spPr>
          <a:xfrm>
            <a:off x="701040" y="4415790"/>
            <a:ext cx="5608320" cy="418338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18455789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2466" name="Rectangle 12"/>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5pPr>
            <a:lvl6pPr marL="2562377"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6pPr>
            <a:lvl7pPr marL="3028264"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7pPr>
            <a:lvl8pPr marL="3494151"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8pPr>
            <a:lvl9pPr marL="3960038"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9pPr>
          </a:lstStyle>
          <a:p>
            <a:pPr>
              <a:spcBef>
                <a:spcPct val="0"/>
              </a:spcBef>
              <a:buClrTx/>
              <a:buFontTx/>
              <a:buNone/>
            </a:pPr>
            <a:fld id="{FF9F0936-0847-48ED-9CD9-7666192D8547}" type="slidenum">
              <a:rPr lang="en-US" altLang="en-US" smtClean="0">
                <a:latin typeface="Arial" panose="020B0604020202020204" pitchFamily="34" charset="0"/>
                <a:ea typeface="Droid Sans Fallback" charset="0"/>
              </a:rPr>
              <a:pPr>
                <a:spcBef>
                  <a:spcPct val="0"/>
                </a:spcBef>
                <a:buClrTx/>
                <a:buFontTx/>
                <a:buNone/>
              </a:pPr>
              <a:t>53</a:t>
            </a:fld>
            <a:endParaRPr lang="en-US" altLang="en-US" smtClean="0">
              <a:latin typeface="Arial" panose="020B0604020202020204" pitchFamily="34" charset="0"/>
              <a:ea typeface="Droid Sans Fallback" charset="0"/>
            </a:endParaRPr>
          </a:p>
        </p:txBody>
      </p:sp>
      <p:sp>
        <p:nvSpPr>
          <p:cNvPr id="62467" name="Rectangle 1"/>
          <p:cNvSpPr>
            <a:spLocks noGrp="1" noRot="1" noChangeAspect="1" noChangeArrowheads="1" noTextEdit="1"/>
          </p:cNvSpPr>
          <p:nvPr>
            <p:ph type="sldImg"/>
          </p:nvPr>
        </p:nvSpPr>
        <p:spPr>
          <a:xfrm>
            <a:off x="431800" y="708025"/>
            <a:ext cx="6302375" cy="3544888"/>
          </a:xfrm>
          <a:solidFill>
            <a:srgbClr val="FFFFFF"/>
          </a:solidFill>
          <a:ln/>
        </p:spPr>
      </p:sp>
      <p:sp>
        <p:nvSpPr>
          <p:cNvPr id="62468" name="Text Box 2"/>
          <p:cNvSpPr txBox="1">
            <a:spLocks noChangeArrowheads="1"/>
          </p:cNvSpPr>
          <p:nvPr/>
        </p:nvSpPr>
        <p:spPr bwMode="auto">
          <a:xfrm>
            <a:off x="717268" y="4490032"/>
            <a:ext cx="5731651" cy="4252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4947" tIns="47474" rIns="94947" bIns="47474" anchor="ctr"/>
          <a:lstStyle/>
          <a:p>
            <a:pPr defTabSz="465887" fontAlgn="base">
              <a:spcBef>
                <a:spcPct val="0"/>
              </a:spcBef>
              <a:spcAft>
                <a:spcPct val="0"/>
              </a:spcAft>
              <a:buClr>
                <a:srgbClr val="000000"/>
              </a:buClr>
              <a:buSzPct val="100000"/>
            </a:pPr>
            <a:endParaRPr lang="en-US" altLang="en-US">
              <a:solidFill>
                <a:srgbClr val="FFFFFF"/>
              </a:solidFill>
              <a:latin typeface="Arial" panose="020B0604020202020204" pitchFamily="34" charset="0"/>
            </a:endParaRPr>
          </a:p>
        </p:txBody>
      </p:sp>
    </p:spTree>
    <p:extLst>
      <p:ext uri="{BB962C8B-B14F-4D97-AF65-F5344CB8AC3E}">
        <p14:creationId xmlns:p14="http://schemas.microsoft.com/office/powerpoint/2010/main" val="25381214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194" name="Rectangle 12"/>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5pPr>
            <a:lvl6pPr marL="2562377"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6pPr>
            <a:lvl7pPr marL="3028264"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7pPr>
            <a:lvl8pPr marL="3494151"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8pPr>
            <a:lvl9pPr marL="3960038"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9pPr>
          </a:lstStyle>
          <a:p>
            <a:pPr>
              <a:spcBef>
                <a:spcPct val="0"/>
              </a:spcBef>
              <a:buClrTx/>
              <a:buFontTx/>
              <a:buNone/>
            </a:pPr>
            <a:fld id="{0FCFD5C6-0D9D-43F6-B21D-B88F44255077}" type="slidenum">
              <a:rPr lang="en-US" altLang="en-US" smtClean="0">
                <a:latin typeface="Arial" panose="020B0604020202020204" pitchFamily="34" charset="0"/>
                <a:ea typeface="Droid Sans Fallback" charset="0"/>
              </a:rPr>
              <a:pPr>
                <a:spcBef>
                  <a:spcPct val="0"/>
                </a:spcBef>
                <a:buClrTx/>
                <a:buFontTx/>
                <a:buNone/>
              </a:pPr>
              <a:t>4</a:t>
            </a:fld>
            <a:endParaRPr lang="en-US" altLang="en-US" smtClean="0">
              <a:latin typeface="Arial" panose="020B0604020202020204" pitchFamily="34" charset="0"/>
              <a:ea typeface="Droid Sans Fallback" charset="0"/>
            </a:endParaRPr>
          </a:p>
        </p:txBody>
      </p:sp>
      <p:sp>
        <p:nvSpPr>
          <p:cNvPr id="8195" name="Text Box 1"/>
          <p:cNvSpPr txBox="1">
            <a:spLocks noChangeArrowheads="1"/>
          </p:cNvSpPr>
          <p:nvPr/>
        </p:nvSpPr>
        <p:spPr bwMode="auto">
          <a:xfrm>
            <a:off x="4058568" y="8976836"/>
            <a:ext cx="3105997" cy="4728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3452" tIns="48595" rIns="93452" bIns="48595" anchor="b"/>
          <a:lstStyle>
            <a:lvl1pPr>
              <a:spcBef>
                <a:spcPct val="30000"/>
              </a:spcBef>
              <a:buClr>
                <a:srgbClr val="000000"/>
              </a:buClr>
              <a:buSzPct val="100000"/>
              <a:buFont typeface="Times New Roman" panose="02020603050405020304" pitchFamily="18" charset="0"/>
              <a:tabLst>
                <a:tab pos="0" algn="l"/>
                <a:tab pos="465138" algn="l"/>
                <a:tab pos="930275" algn="l"/>
                <a:tab pos="1397000" algn="l"/>
                <a:tab pos="1862138" algn="l"/>
                <a:tab pos="2328863" algn="l"/>
                <a:tab pos="2794000" algn="l"/>
                <a:tab pos="3260725" algn="l"/>
                <a:tab pos="3725863" algn="l"/>
                <a:tab pos="4192588" algn="l"/>
                <a:tab pos="4657725" algn="l"/>
                <a:tab pos="5124450" algn="l"/>
                <a:tab pos="5589588" algn="l"/>
                <a:tab pos="6056313" algn="l"/>
                <a:tab pos="6521450" algn="l"/>
                <a:tab pos="6988175" algn="l"/>
                <a:tab pos="7453313" algn="l"/>
                <a:tab pos="7920038" algn="l"/>
                <a:tab pos="8385175" algn="l"/>
                <a:tab pos="8850313" algn="l"/>
                <a:tab pos="9317038"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465138" algn="l"/>
                <a:tab pos="930275" algn="l"/>
                <a:tab pos="1397000" algn="l"/>
                <a:tab pos="1862138" algn="l"/>
                <a:tab pos="2328863" algn="l"/>
                <a:tab pos="2794000" algn="l"/>
                <a:tab pos="3260725" algn="l"/>
                <a:tab pos="3725863" algn="l"/>
                <a:tab pos="4192588" algn="l"/>
                <a:tab pos="4657725" algn="l"/>
                <a:tab pos="5124450" algn="l"/>
                <a:tab pos="5589588" algn="l"/>
                <a:tab pos="6056313" algn="l"/>
                <a:tab pos="6521450" algn="l"/>
                <a:tab pos="6988175" algn="l"/>
                <a:tab pos="7453313" algn="l"/>
                <a:tab pos="7920038" algn="l"/>
                <a:tab pos="8385175" algn="l"/>
                <a:tab pos="8850313" algn="l"/>
                <a:tab pos="9317038"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465138" algn="l"/>
                <a:tab pos="930275" algn="l"/>
                <a:tab pos="1397000" algn="l"/>
                <a:tab pos="1862138" algn="l"/>
                <a:tab pos="2328863" algn="l"/>
                <a:tab pos="2794000" algn="l"/>
                <a:tab pos="3260725" algn="l"/>
                <a:tab pos="3725863" algn="l"/>
                <a:tab pos="4192588" algn="l"/>
                <a:tab pos="4657725" algn="l"/>
                <a:tab pos="5124450" algn="l"/>
                <a:tab pos="5589588" algn="l"/>
                <a:tab pos="6056313" algn="l"/>
                <a:tab pos="6521450" algn="l"/>
                <a:tab pos="6988175" algn="l"/>
                <a:tab pos="7453313" algn="l"/>
                <a:tab pos="7920038" algn="l"/>
                <a:tab pos="8385175" algn="l"/>
                <a:tab pos="8850313" algn="l"/>
                <a:tab pos="9317038"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465138" algn="l"/>
                <a:tab pos="930275" algn="l"/>
                <a:tab pos="1397000" algn="l"/>
                <a:tab pos="1862138" algn="l"/>
                <a:tab pos="2328863" algn="l"/>
                <a:tab pos="2794000" algn="l"/>
                <a:tab pos="3260725" algn="l"/>
                <a:tab pos="3725863" algn="l"/>
                <a:tab pos="4192588" algn="l"/>
                <a:tab pos="4657725" algn="l"/>
                <a:tab pos="5124450" algn="l"/>
                <a:tab pos="5589588" algn="l"/>
                <a:tab pos="6056313" algn="l"/>
                <a:tab pos="6521450" algn="l"/>
                <a:tab pos="6988175" algn="l"/>
                <a:tab pos="7453313" algn="l"/>
                <a:tab pos="7920038" algn="l"/>
                <a:tab pos="8385175" algn="l"/>
                <a:tab pos="8850313" algn="l"/>
                <a:tab pos="9317038"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465138" algn="l"/>
                <a:tab pos="930275" algn="l"/>
                <a:tab pos="1397000" algn="l"/>
                <a:tab pos="1862138" algn="l"/>
                <a:tab pos="2328863" algn="l"/>
                <a:tab pos="2794000" algn="l"/>
                <a:tab pos="3260725" algn="l"/>
                <a:tab pos="3725863" algn="l"/>
                <a:tab pos="4192588" algn="l"/>
                <a:tab pos="4657725" algn="l"/>
                <a:tab pos="5124450" algn="l"/>
                <a:tab pos="5589588" algn="l"/>
                <a:tab pos="6056313" algn="l"/>
                <a:tab pos="6521450" algn="l"/>
                <a:tab pos="6988175" algn="l"/>
                <a:tab pos="7453313" algn="l"/>
                <a:tab pos="7920038" algn="l"/>
                <a:tab pos="8385175" algn="l"/>
                <a:tab pos="8850313" algn="l"/>
                <a:tab pos="9317038" algn="l"/>
              </a:tabLst>
              <a:defRPr sz="1200">
                <a:solidFill>
                  <a:srgbClr val="000000"/>
                </a:solidFill>
                <a:latin typeface="Times New Roman" panose="02020603050405020304" pitchFamily="18" charset="0"/>
              </a:defRPr>
            </a:lvl5pPr>
            <a:lvl6pPr marL="2514600" indent="-228600" defTabSz="457200" eaLnBrk="0" fontAlgn="base" hangingPunct="0">
              <a:spcBef>
                <a:spcPct val="30000"/>
              </a:spcBef>
              <a:spcAft>
                <a:spcPct val="0"/>
              </a:spcAft>
              <a:buClr>
                <a:srgbClr val="000000"/>
              </a:buClr>
              <a:buSzPct val="100000"/>
              <a:buFont typeface="Times New Roman" panose="02020603050405020304" pitchFamily="18" charset="0"/>
              <a:tabLst>
                <a:tab pos="0" algn="l"/>
                <a:tab pos="465138" algn="l"/>
                <a:tab pos="930275" algn="l"/>
                <a:tab pos="1397000" algn="l"/>
                <a:tab pos="1862138" algn="l"/>
                <a:tab pos="2328863" algn="l"/>
                <a:tab pos="2794000" algn="l"/>
                <a:tab pos="3260725" algn="l"/>
                <a:tab pos="3725863" algn="l"/>
                <a:tab pos="4192588" algn="l"/>
                <a:tab pos="4657725" algn="l"/>
                <a:tab pos="5124450" algn="l"/>
                <a:tab pos="5589588" algn="l"/>
                <a:tab pos="6056313" algn="l"/>
                <a:tab pos="6521450" algn="l"/>
                <a:tab pos="6988175" algn="l"/>
                <a:tab pos="7453313" algn="l"/>
                <a:tab pos="7920038" algn="l"/>
                <a:tab pos="8385175" algn="l"/>
                <a:tab pos="8850313" algn="l"/>
                <a:tab pos="9317038" algn="l"/>
              </a:tabLst>
              <a:defRPr sz="1200">
                <a:solidFill>
                  <a:srgbClr val="000000"/>
                </a:solidFill>
                <a:latin typeface="Times New Roman" panose="02020603050405020304" pitchFamily="18" charset="0"/>
              </a:defRPr>
            </a:lvl6pPr>
            <a:lvl7pPr marL="2971800" indent="-228600" defTabSz="457200" eaLnBrk="0" fontAlgn="base" hangingPunct="0">
              <a:spcBef>
                <a:spcPct val="30000"/>
              </a:spcBef>
              <a:spcAft>
                <a:spcPct val="0"/>
              </a:spcAft>
              <a:buClr>
                <a:srgbClr val="000000"/>
              </a:buClr>
              <a:buSzPct val="100000"/>
              <a:buFont typeface="Times New Roman" panose="02020603050405020304" pitchFamily="18" charset="0"/>
              <a:tabLst>
                <a:tab pos="0" algn="l"/>
                <a:tab pos="465138" algn="l"/>
                <a:tab pos="930275" algn="l"/>
                <a:tab pos="1397000" algn="l"/>
                <a:tab pos="1862138" algn="l"/>
                <a:tab pos="2328863" algn="l"/>
                <a:tab pos="2794000" algn="l"/>
                <a:tab pos="3260725" algn="l"/>
                <a:tab pos="3725863" algn="l"/>
                <a:tab pos="4192588" algn="l"/>
                <a:tab pos="4657725" algn="l"/>
                <a:tab pos="5124450" algn="l"/>
                <a:tab pos="5589588" algn="l"/>
                <a:tab pos="6056313" algn="l"/>
                <a:tab pos="6521450" algn="l"/>
                <a:tab pos="6988175" algn="l"/>
                <a:tab pos="7453313" algn="l"/>
                <a:tab pos="7920038" algn="l"/>
                <a:tab pos="8385175" algn="l"/>
                <a:tab pos="8850313" algn="l"/>
                <a:tab pos="9317038" algn="l"/>
              </a:tabLst>
              <a:defRPr sz="1200">
                <a:solidFill>
                  <a:srgbClr val="000000"/>
                </a:solidFill>
                <a:latin typeface="Times New Roman" panose="02020603050405020304" pitchFamily="18" charset="0"/>
              </a:defRPr>
            </a:lvl7pPr>
            <a:lvl8pPr marL="3429000" indent="-228600" defTabSz="457200" eaLnBrk="0" fontAlgn="base" hangingPunct="0">
              <a:spcBef>
                <a:spcPct val="30000"/>
              </a:spcBef>
              <a:spcAft>
                <a:spcPct val="0"/>
              </a:spcAft>
              <a:buClr>
                <a:srgbClr val="000000"/>
              </a:buClr>
              <a:buSzPct val="100000"/>
              <a:buFont typeface="Times New Roman" panose="02020603050405020304" pitchFamily="18" charset="0"/>
              <a:tabLst>
                <a:tab pos="0" algn="l"/>
                <a:tab pos="465138" algn="l"/>
                <a:tab pos="930275" algn="l"/>
                <a:tab pos="1397000" algn="l"/>
                <a:tab pos="1862138" algn="l"/>
                <a:tab pos="2328863" algn="l"/>
                <a:tab pos="2794000" algn="l"/>
                <a:tab pos="3260725" algn="l"/>
                <a:tab pos="3725863" algn="l"/>
                <a:tab pos="4192588" algn="l"/>
                <a:tab pos="4657725" algn="l"/>
                <a:tab pos="5124450" algn="l"/>
                <a:tab pos="5589588" algn="l"/>
                <a:tab pos="6056313" algn="l"/>
                <a:tab pos="6521450" algn="l"/>
                <a:tab pos="6988175" algn="l"/>
                <a:tab pos="7453313" algn="l"/>
                <a:tab pos="7920038" algn="l"/>
                <a:tab pos="8385175" algn="l"/>
                <a:tab pos="8850313" algn="l"/>
                <a:tab pos="9317038" algn="l"/>
              </a:tabLst>
              <a:defRPr sz="1200">
                <a:solidFill>
                  <a:srgbClr val="000000"/>
                </a:solidFill>
                <a:latin typeface="Times New Roman" panose="02020603050405020304" pitchFamily="18" charset="0"/>
              </a:defRPr>
            </a:lvl8pPr>
            <a:lvl9pPr marL="3886200" indent="-228600" defTabSz="457200" eaLnBrk="0" fontAlgn="base" hangingPunct="0">
              <a:spcBef>
                <a:spcPct val="30000"/>
              </a:spcBef>
              <a:spcAft>
                <a:spcPct val="0"/>
              </a:spcAft>
              <a:buClr>
                <a:srgbClr val="000000"/>
              </a:buClr>
              <a:buSzPct val="100000"/>
              <a:buFont typeface="Times New Roman" panose="02020603050405020304" pitchFamily="18" charset="0"/>
              <a:tabLst>
                <a:tab pos="0" algn="l"/>
                <a:tab pos="465138" algn="l"/>
                <a:tab pos="930275" algn="l"/>
                <a:tab pos="1397000" algn="l"/>
                <a:tab pos="1862138" algn="l"/>
                <a:tab pos="2328863" algn="l"/>
                <a:tab pos="2794000" algn="l"/>
                <a:tab pos="3260725" algn="l"/>
                <a:tab pos="3725863" algn="l"/>
                <a:tab pos="4192588" algn="l"/>
                <a:tab pos="4657725" algn="l"/>
                <a:tab pos="5124450" algn="l"/>
                <a:tab pos="5589588" algn="l"/>
                <a:tab pos="6056313" algn="l"/>
                <a:tab pos="6521450" algn="l"/>
                <a:tab pos="6988175" algn="l"/>
                <a:tab pos="7453313" algn="l"/>
                <a:tab pos="7920038" algn="l"/>
                <a:tab pos="8385175" algn="l"/>
                <a:tab pos="8850313" algn="l"/>
                <a:tab pos="9317038" algn="l"/>
              </a:tabLst>
              <a:defRPr sz="1200">
                <a:solidFill>
                  <a:srgbClr val="000000"/>
                </a:solidFill>
                <a:latin typeface="Times New Roman" panose="02020603050405020304" pitchFamily="18" charset="0"/>
              </a:defRPr>
            </a:lvl9pPr>
          </a:lstStyle>
          <a:p>
            <a:pPr algn="r" defTabSz="465887" fontAlgn="base">
              <a:spcBef>
                <a:spcPct val="0"/>
              </a:spcBef>
              <a:spcAft>
                <a:spcPct val="0"/>
              </a:spcAft>
              <a:buClrTx/>
            </a:pPr>
            <a:fld id="{6B786CCE-CCBC-43C9-9D5F-DAFEECC58647}" type="slidenum">
              <a:rPr lang="en-US" altLang="en-US">
                <a:latin typeface="Arial" panose="020B0604020202020204" pitchFamily="34" charset="0"/>
              </a:rPr>
              <a:pPr algn="r" defTabSz="465887" fontAlgn="base">
                <a:spcBef>
                  <a:spcPct val="0"/>
                </a:spcBef>
                <a:spcAft>
                  <a:spcPct val="0"/>
                </a:spcAft>
                <a:buClrTx/>
              </a:pPr>
              <a:t>4</a:t>
            </a:fld>
            <a:endParaRPr lang="en-US" altLang="en-US">
              <a:latin typeface="Arial" panose="020B0604020202020204" pitchFamily="34" charset="0"/>
            </a:endParaRPr>
          </a:p>
        </p:txBody>
      </p:sp>
      <p:sp>
        <p:nvSpPr>
          <p:cNvPr id="8196" name="Rectangle 2"/>
          <p:cNvSpPr>
            <a:spLocks noGrp="1" noRot="1" noChangeAspect="1" noChangeArrowheads="1" noTextEdit="1"/>
          </p:cNvSpPr>
          <p:nvPr>
            <p:ph type="sldImg"/>
          </p:nvPr>
        </p:nvSpPr>
        <p:spPr>
          <a:xfrm>
            <a:off x="431800" y="708025"/>
            <a:ext cx="6302375" cy="3544888"/>
          </a:xfrm>
          <a:solidFill>
            <a:srgbClr val="FFFFFF"/>
          </a:solidFill>
          <a:ln/>
        </p:spPr>
      </p:sp>
      <p:sp>
        <p:nvSpPr>
          <p:cNvPr id="8197" name="Text Box 3"/>
          <p:cNvSpPr txBox="1">
            <a:spLocks noChangeArrowheads="1"/>
          </p:cNvSpPr>
          <p:nvPr/>
        </p:nvSpPr>
        <p:spPr bwMode="auto">
          <a:xfrm>
            <a:off x="717268" y="4490032"/>
            <a:ext cx="5731651" cy="4252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4947" tIns="47474" rIns="94947" bIns="47474" anchor="ctr"/>
          <a:lstStyle/>
          <a:p>
            <a:pPr defTabSz="465887" fontAlgn="base">
              <a:spcBef>
                <a:spcPct val="0"/>
              </a:spcBef>
              <a:spcAft>
                <a:spcPct val="0"/>
              </a:spcAft>
              <a:buClr>
                <a:srgbClr val="000000"/>
              </a:buClr>
              <a:buSzPct val="100000"/>
            </a:pPr>
            <a:endParaRPr lang="en-US" altLang="en-US">
              <a:solidFill>
                <a:srgbClr val="FFFFFF"/>
              </a:solidFill>
              <a:latin typeface="Arial" panose="020B0604020202020204" pitchFamily="34" charset="0"/>
            </a:endParaRPr>
          </a:p>
        </p:txBody>
      </p:sp>
    </p:spTree>
    <p:extLst>
      <p:ext uri="{BB962C8B-B14F-4D97-AF65-F5344CB8AC3E}">
        <p14:creationId xmlns:p14="http://schemas.microsoft.com/office/powerpoint/2010/main" val="19412806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B38A00C-92B2-4A28-9516-16E7A5B170AD}" type="slidenum">
              <a:rPr lang="en-US" smtClean="0"/>
              <a:t>5</a:t>
            </a:fld>
            <a:endParaRPr lang="en-US"/>
          </a:p>
        </p:txBody>
      </p:sp>
    </p:spTree>
    <p:extLst>
      <p:ext uri="{BB962C8B-B14F-4D97-AF65-F5344CB8AC3E}">
        <p14:creationId xmlns:p14="http://schemas.microsoft.com/office/powerpoint/2010/main" val="27019999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290" name="Rectangle 12"/>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5pPr>
            <a:lvl6pPr marL="2562377"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6pPr>
            <a:lvl7pPr marL="3028264"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7pPr>
            <a:lvl8pPr marL="3494151"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8pPr>
            <a:lvl9pPr marL="3960038"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9pPr>
          </a:lstStyle>
          <a:p>
            <a:pPr>
              <a:spcBef>
                <a:spcPct val="0"/>
              </a:spcBef>
              <a:buClrTx/>
              <a:buFontTx/>
              <a:buNone/>
            </a:pPr>
            <a:fld id="{8EF729AC-C192-419A-9777-510D671CC714}" type="slidenum">
              <a:rPr lang="en-US" altLang="en-US" smtClean="0">
                <a:latin typeface="Arial" panose="020B0604020202020204" pitchFamily="34" charset="0"/>
                <a:ea typeface="Droid Sans Fallback" charset="0"/>
              </a:rPr>
              <a:pPr>
                <a:spcBef>
                  <a:spcPct val="0"/>
                </a:spcBef>
                <a:buClrTx/>
                <a:buFontTx/>
                <a:buNone/>
              </a:pPr>
              <a:t>11</a:t>
            </a:fld>
            <a:endParaRPr lang="en-US" altLang="en-US" smtClean="0">
              <a:latin typeface="Arial" panose="020B0604020202020204" pitchFamily="34" charset="0"/>
              <a:ea typeface="Droid Sans Fallback" charset="0"/>
            </a:endParaRPr>
          </a:p>
        </p:txBody>
      </p:sp>
      <p:sp>
        <p:nvSpPr>
          <p:cNvPr id="12291" name="Rectangle 1"/>
          <p:cNvSpPr>
            <a:spLocks noGrp="1" noRot="1" noChangeAspect="1" noChangeArrowheads="1" noTextEdit="1"/>
          </p:cNvSpPr>
          <p:nvPr>
            <p:ph type="sldImg"/>
          </p:nvPr>
        </p:nvSpPr>
        <p:spPr>
          <a:xfrm>
            <a:off x="433388" y="708025"/>
            <a:ext cx="6294437" cy="3540125"/>
          </a:xfrm>
          <a:solidFill>
            <a:srgbClr val="FFFFFF"/>
          </a:solidFill>
          <a:ln/>
        </p:spPr>
      </p:sp>
      <p:sp>
        <p:nvSpPr>
          <p:cNvPr id="12292" name="Text Box 2"/>
          <p:cNvSpPr txBox="1">
            <a:spLocks noChangeArrowheads="1"/>
          </p:cNvSpPr>
          <p:nvPr/>
        </p:nvSpPr>
        <p:spPr bwMode="auto">
          <a:xfrm>
            <a:off x="717268" y="4490032"/>
            <a:ext cx="5726783" cy="4247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4947" tIns="47474" rIns="94947" bIns="47474" anchor="ctr"/>
          <a:lstStyle/>
          <a:p>
            <a:pPr defTabSz="465887" fontAlgn="base">
              <a:spcBef>
                <a:spcPct val="0"/>
              </a:spcBef>
              <a:spcAft>
                <a:spcPct val="0"/>
              </a:spcAft>
              <a:buClr>
                <a:srgbClr val="000000"/>
              </a:buClr>
              <a:buSzPct val="100000"/>
            </a:pPr>
            <a:endParaRPr lang="en-US" altLang="en-US">
              <a:solidFill>
                <a:srgbClr val="FFFFFF"/>
              </a:solidFill>
              <a:latin typeface="Arial" panose="020B0604020202020204" pitchFamily="34" charset="0"/>
            </a:endParaRPr>
          </a:p>
        </p:txBody>
      </p:sp>
    </p:spTree>
    <p:extLst>
      <p:ext uri="{BB962C8B-B14F-4D97-AF65-F5344CB8AC3E}">
        <p14:creationId xmlns:p14="http://schemas.microsoft.com/office/powerpoint/2010/main" val="32903492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5362" name="Rectangle 12"/>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5pPr>
            <a:lvl6pPr marL="2562377"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6pPr>
            <a:lvl7pPr marL="3028264"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7pPr>
            <a:lvl8pPr marL="3494151"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8pPr>
            <a:lvl9pPr marL="3960038"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9pPr>
          </a:lstStyle>
          <a:p>
            <a:pPr>
              <a:spcBef>
                <a:spcPct val="0"/>
              </a:spcBef>
              <a:buClrTx/>
              <a:buFontTx/>
              <a:buNone/>
            </a:pPr>
            <a:fld id="{E8EF0380-D8F0-463A-AFCC-90CE8BC11883}" type="slidenum">
              <a:rPr lang="en-US" altLang="en-US" smtClean="0">
                <a:latin typeface="Arial" panose="020B0604020202020204" pitchFamily="34" charset="0"/>
                <a:ea typeface="Droid Sans Fallback" charset="0"/>
              </a:rPr>
              <a:pPr>
                <a:spcBef>
                  <a:spcPct val="0"/>
                </a:spcBef>
                <a:buClrTx/>
                <a:buFontTx/>
                <a:buNone/>
              </a:pPr>
              <a:t>13</a:t>
            </a:fld>
            <a:endParaRPr lang="en-US" altLang="en-US" smtClean="0">
              <a:latin typeface="Arial" panose="020B0604020202020204" pitchFamily="34" charset="0"/>
              <a:ea typeface="Droid Sans Fallback" charset="0"/>
            </a:endParaRPr>
          </a:p>
        </p:txBody>
      </p:sp>
      <p:sp>
        <p:nvSpPr>
          <p:cNvPr id="15363" name="Rectangle 1"/>
          <p:cNvSpPr>
            <a:spLocks noGrp="1" noRot="1" noChangeAspect="1" noChangeArrowheads="1" noTextEdit="1"/>
          </p:cNvSpPr>
          <p:nvPr>
            <p:ph type="sldImg"/>
          </p:nvPr>
        </p:nvSpPr>
        <p:spPr>
          <a:xfrm>
            <a:off x="431800" y="708025"/>
            <a:ext cx="6302375" cy="3544888"/>
          </a:xfrm>
          <a:solidFill>
            <a:srgbClr val="FFFFFF"/>
          </a:solidFill>
          <a:ln/>
        </p:spPr>
      </p:sp>
      <p:sp>
        <p:nvSpPr>
          <p:cNvPr id="15364" name="Text Box 2"/>
          <p:cNvSpPr txBox="1">
            <a:spLocks noChangeArrowheads="1"/>
          </p:cNvSpPr>
          <p:nvPr/>
        </p:nvSpPr>
        <p:spPr bwMode="auto">
          <a:xfrm>
            <a:off x="717268" y="4490032"/>
            <a:ext cx="5731651" cy="4252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4947" tIns="47474" rIns="94947" bIns="47474" anchor="ctr"/>
          <a:lstStyle/>
          <a:p>
            <a:pPr defTabSz="465887" fontAlgn="base">
              <a:spcBef>
                <a:spcPct val="0"/>
              </a:spcBef>
              <a:spcAft>
                <a:spcPct val="0"/>
              </a:spcAft>
              <a:buClr>
                <a:srgbClr val="000000"/>
              </a:buClr>
              <a:buSzPct val="100000"/>
            </a:pPr>
            <a:endParaRPr lang="en-US" altLang="en-US">
              <a:solidFill>
                <a:srgbClr val="FFFFFF"/>
              </a:solidFill>
              <a:latin typeface="Arial" panose="020B0604020202020204" pitchFamily="34" charset="0"/>
            </a:endParaRPr>
          </a:p>
        </p:txBody>
      </p:sp>
    </p:spTree>
    <p:extLst>
      <p:ext uri="{BB962C8B-B14F-4D97-AF65-F5344CB8AC3E}">
        <p14:creationId xmlns:p14="http://schemas.microsoft.com/office/powerpoint/2010/main" val="16278880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410" name="Rectangle 12"/>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5pPr>
            <a:lvl6pPr marL="2562377"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6pPr>
            <a:lvl7pPr marL="3028264"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7pPr>
            <a:lvl8pPr marL="3494151"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8pPr>
            <a:lvl9pPr marL="3960038"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9pPr>
          </a:lstStyle>
          <a:p>
            <a:pPr>
              <a:spcBef>
                <a:spcPct val="0"/>
              </a:spcBef>
              <a:buClrTx/>
              <a:buFontTx/>
              <a:buNone/>
            </a:pPr>
            <a:fld id="{30BE45C8-0016-4F85-B6F5-D7393A463543}" type="slidenum">
              <a:rPr lang="en-US" altLang="en-US" smtClean="0">
                <a:latin typeface="Arial" panose="020B0604020202020204" pitchFamily="34" charset="0"/>
                <a:ea typeface="Droid Sans Fallback" charset="0"/>
              </a:rPr>
              <a:pPr>
                <a:spcBef>
                  <a:spcPct val="0"/>
                </a:spcBef>
                <a:buClrTx/>
                <a:buFontTx/>
                <a:buNone/>
              </a:pPr>
              <a:t>14</a:t>
            </a:fld>
            <a:endParaRPr lang="en-US" altLang="en-US" smtClean="0">
              <a:latin typeface="Arial" panose="020B0604020202020204" pitchFamily="34" charset="0"/>
              <a:ea typeface="Droid Sans Fallback" charset="0"/>
            </a:endParaRPr>
          </a:p>
        </p:txBody>
      </p:sp>
      <p:sp>
        <p:nvSpPr>
          <p:cNvPr id="17411" name="Rectangle 1"/>
          <p:cNvSpPr>
            <a:spLocks noGrp="1" noRot="1" noChangeAspect="1" noChangeArrowheads="1" noTextEdit="1"/>
          </p:cNvSpPr>
          <p:nvPr>
            <p:ph type="sldImg"/>
          </p:nvPr>
        </p:nvSpPr>
        <p:spPr>
          <a:xfrm>
            <a:off x="431800" y="708025"/>
            <a:ext cx="6302375" cy="3544888"/>
          </a:xfrm>
          <a:solidFill>
            <a:srgbClr val="FFFFFF"/>
          </a:solidFill>
          <a:ln/>
        </p:spPr>
      </p:sp>
      <p:sp>
        <p:nvSpPr>
          <p:cNvPr id="17412" name="Text Box 2"/>
          <p:cNvSpPr txBox="1">
            <a:spLocks noChangeArrowheads="1"/>
          </p:cNvSpPr>
          <p:nvPr/>
        </p:nvSpPr>
        <p:spPr bwMode="auto">
          <a:xfrm>
            <a:off x="717268" y="4490032"/>
            <a:ext cx="5731651" cy="4252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4947" tIns="47474" rIns="94947" bIns="47474" anchor="ctr"/>
          <a:lstStyle/>
          <a:p>
            <a:pPr defTabSz="465887" fontAlgn="base">
              <a:spcBef>
                <a:spcPct val="0"/>
              </a:spcBef>
              <a:spcAft>
                <a:spcPct val="0"/>
              </a:spcAft>
              <a:buClr>
                <a:srgbClr val="000000"/>
              </a:buClr>
              <a:buSzPct val="100000"/>
            </a:pPr>
            <a:endParaRPr lang="en-US" altLang="en-US">
              <a:solidFill>
                <a:srgbClr val="FFFFFF"/>
              </a:solidFill>
              <a:latin typeface="Arial" panose="020B0604020202020204" pitchFamily="34" charset="0"/>
            </a:endParaRPr>
          </a:p>
        </p:txBody>
      </p:sp>
    </p:spTree>
    <p:extLst>
      <p:ext uri="{BB962C8B-B14F-4D97-AF65-F5344CB8AC3E}">
        <p14:creationId xmlns:p14="http://schemas.microsoft.com/office/powerpoint/2010/main" val="9177366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9458" name="Rectangle 12"/>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5pPr>
            <a:lvl6pPr marL="2562377"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6pPr>
            <a:lvl7pPr marL="3028264"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7pPr>
            <a:lvl8pPr marL="3494151"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8pPr>
            <a:lvl9pPr marL="3960038"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9pPr>
          </a:lstStyle>
          <a:p>
            <a:pPr>
              <a:spcBef>
                <a:spcPct val="0"/>
              </a:spcBef>
              <a:buClrTx/>
              <a:buFontTx/>
              <a:buNone/>
            </a:pPr>
            <a:fld id="{B7BADB88-BF09-437F-83FC-89A4F410CDF3}" type="slidenum">
              <a:rPr lang="en-US" altLang="en-US" smtClean="0">
                <a:latin typeface="Arial" panose="020B0604020202020204" pitchFamily="34" charset="0"/>
                <a:ea typeface="Droid Sans Fallback" charset="0"/>
              </a:rPr>
              <a:pPr>
                <a:spcBef>
                  <a:spcPct val="0"/>
                </a:spcBef>
                <a:buClrTx/>
                <a:buFontTx/>
                <a:buNone/>
              </a:pPr>
              <a:t>15</a:t>
            </a:fld>
            <a:endParaRPr lang="en-US" altLang="en-US" smtClean="0">
              <a:latin typeface="Arial" panose="020B0604020202020204" pitchFamily="34" charset="0"/>
              <a:ea typeface="Droid Sans Fallback" charset="0"/>
            </a:endParaRPr>
          </a:p>
        </p:txBody>
      </p:sp>
      <p:sp>
        <p:nvSpPr>
          <p:cNvPr id="19459" name="Rectangle 1"/>
          <p:cNvSpPr>
            <a:spLocks noGrp="1" noRot="1" noChangeAspect="1" noChangeArrowheads="1" noTextEdit="1"/>
          </p:cNvSpPr>
          <p:nvPr>
            <p:ph type="sldImg"/>
          </p:nvPr>
        </p:nvSpPr>
        <p:spPr>
          <a:xfrm>
            <a:off x="431800" y="708025"/>
            <a:ext cx="6302375" cy="3544888"/>
          </a:xfrm>
          <a:solidFill>
            <a:srgbClr val="FFFFFF"/>
          </a:solidFill>
          <a:ln/>
        </p:spPr>
      </p:sp>
      <p:sp>
        <p:nvSpPr>
          <p:cNvPr id="19460" name="Text Box 2"/>
          <p:cNvSpPr txBox="1">
            <a:spLocks noChangeArrowheads="1"/>
          </p:cNvSpPr>
          <p:nvPr/>
        </p:nvSpPr>
        <p:spPr bwMode="auto">
          <a:xfrm>
            <a:off x="717268" y="4490032"/>
            <a:ext cx="5731651" cy="4252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4947" tIns="47474" rIns="94947" bIns="47474" anchor="ctr"/>
          <a:lstStyle/>
          <a:p>
            <a:pPr defTabSz="465887" fontAlgn="base">
              <a:spcBef>
                <a:spcPct val="0"/>
              </a:spcBef>
              <a:spcAft>
                <a:spcPct val="0"/>
              </a:spcAft>
              <a:buClr>
                <a:srgbClr val="000000"/>
              </a:buClr>
              <a:buSzPct val="100000"/>
            </a:pPr>
            <a:endParaRPr lang="en-US" altLang="en-US">
              <a:solidFill>
                <a:srgbClr val="FFFFFF"/>
              </a:solidFill>
              <a:latin typeface="Arial" panose="020B0604020202020204" pitchFamily="34" charset="0"/>
            </a:endParaRPr>
          </a:p>
        </p:txBody>
      </p:sp>
    </p:spTree>
    <p:extLst>
      <p:ext uri="{BB962C8B-B14F-4D97-AF65-F5344CB8AC3E}">
        <p14:creationId xmlns:p14="http://schemas.microsoft.com/office/powerpoint/2010/main" val="42464091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1506" name="Rectangle 12"/>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5pPr>
            <a:lvl6pPr marL="2562377"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6pPr>
            <a:lvl7pPr marL="3028264"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7pPr>
            <a:lvl8pPr marL="3494151"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8pPr>
            <a:lvl9pPr marL="3960038"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9pPr>
          </a:lstStyle>
          <a:p>
            <a:pPr>
              <a:spcBef>
                <a:spcPct val="0"/>
              </a:spcBef>
              <a:buClrTx/>
              <a:buFontTx/>
              <a:buNone/>
            </a:pPr>
            <a:fld id="{3F4A6081-28C0-4C26-AAA4-0294A953B6A2}" type="slidenum">
              <a:rPr lang="en-US" altLang="en-US" smtClean="0">
                <a:latin typeface="Arial" panose="020B0604020202020204" pitchFamily="34" charset="0"/>
                <a:ea typeface="Droid Sans Fallback" charset="0"/>
              </a:rPr>
              <a:pPr>
                <a:spcBef>
                  <a:spcPct val="0"/>
                </a:spcBef>
                <a:buClrTx/>
                <a:buFontTx/>
                <a:buNone/>
              </a:pPr>
              <a:t>16</a:t>
            </a:fld>
            <a:endParaRPr lang="en-US" altLang="en-US" smtClean="0">
              <a:latin typeface="Arial" panose="020B0604020202020204" pitchFamily="34" charset="0"/>
              <a:ea typeface="Droid Sans Fallback" charset="0"/>
            </a:endParaRPr>
          </a:p>
        </p:txBody>
      </p:sp>
      <p:sp>
        <p:nvSpPr>
          <p:cNvPr id="21507" name="Text Box 1"/>
          <p:cNvSpPr txBox="1">
            <a:spLocks noChangeArrowheads="1"/>
          </p:cNvSpPr>
          <p:nvPr/>
        </p:nvSpPr>
        <p:spPr bwMode="auto">
          <a:xfrm>
            <a:off x="4058568" y="8976836"/>
            <a:ext cx="3105997" cy="4728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3452" tIns="48595" rIns="93452" bIns="48595" anchor="b"/>
          <a:lstStyle>
            <a:lvl1pPr>
              <a:spcBef>
                <a:spcPct val="30000"/>
              </a:spcBef>
              <a:buClr>
                <a:srgbClr val="000000"/>
              </a:buClr>
              <a:buSzPct val="100000"/>
              <a:buFont typeface="Times New Roman" panose="02020603050405020304" pitchFamily="18" charset="0"/>
              <a:tabLst>
                <a:tab pos="0" algn="l"/>
                <a:tab pos="465138" algn="l"/>
                <a:tab pos="930275" algn="l"/>
                <a:tab pos="1397000" algn="l"/>
                <a:tab pos="1862138" algn="l"/>
                <a:tab pos="2328863" algn="l"/>
                <a:tab pos="2794000" algn="l"/>
                <a:tab pos="3260725" algn="l"/>
                <a:tab pos="3725863" algn="l"/>
                <a:tab pos="4192588" algn="l"/>
                <a:tab pos="4657725" algn="l"/>
                <a:tab pos="5124450" algn="l"/>
                <a:tab pos="5589588" algn="l"/>
                <a:tab pos="6056313" algn="l"/>
                <a:tab pos="6521450" algn="l"/>
                <a:tab pos="6988175" algn="l"/>
                <a:tab pos="7453313" algn="l"/>
                <a:tab pos="7920038" algn="l"/>
                <a:tab pos="8385175" algn="l"/>
                <a:tab pos="8850313" algn="l"/>
                <a:tab pos="9317038"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465138" algn="l"/>
                <a:tab pos="930275" algn="l"/>
                <a:tab pos="1397000" algn="l"/>
                <a:tab pos="1862138" algn="l"/>
                <a:tab pos="2328863" algn="l"/>
                <a:tab pos="2794000" algn="l"/>
                <a:tab pos="3260725" algn="l"/>
                <a:tab pos="3725863" algn="l"/>
                <a:tab pos="4192588" algn="l"/>
                <a:tab pos="4657725" algn="l"/>
                <a:tab pos="5124450" algn="l"/>
                <a:tab pos="5589588" algn="l"/>
                <a:tab pos="6056313" algn="l"/>
                <a:tab pos="6521450" algn="l"/>
                <a:tab pos="6988175" algn="l"/>
                <a:tab pos="7453313" algn="l"/>
                <a:tab pos="7920038" algn="l"/>
                <a:tab pos="8385175" algn="l"/>
                <a:tab pos="8850313" algn="l"/>
                <a:tab pos="9317038"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465138" algn="l"/>
                <a:tab pos="930275" algn="l"/>
                <a:tab pos="1397000" algn="l"/>
                <a:tab pos="1862138" algn="l"/>
                <a:tab pos="2328863" algn="l"/>
                <a:tab pos="2794000" algn="l"/>
                <a:tab pos="3260725" algn="l"/>
                <a:tab pos="3725863" algn="l"/>
                <a:tab pos="4192588" algn="l"/>
                <a:tab pos="4657725" algn="l"/>
                <a:tab pos="5124450" algn="l"/>
                <a:tab pos="5589588" algn="l"/>
                <a:tab pos="6056313" algn="l"/>
                <a:tab pos="6521450" algn="l"/>
                <a:tab pos="6988175" algn="l"/>
                <a:tab pos="7453313" algn="l"/>
                <a:tab pos="7920038" algn="l"/>
                <a:tab pos="8385175" algn="l"/>
                <a:tab pos="8850313" algn="l"/>
                <a:tab pos="9317038"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465138" algn="l"/>
                <a:tab pos="930275" algn="l"/>
                <a:tab pos="1397000" algn="l"/>
                <a:tab pos="1862138" algn="l"/>
                <a:tab pos="2328863" algn="l"/>
                <a:tab pos="2794000" algn="l"/>
                <a:tab pos="3260725" algn="l"/>
                <a:tab pos="3725863" algn="l"/>
                <a:tab pos="4192588" algn="l"/>
                <a:tab pos="4657725" algn="l"/>
                <a:tab pos="5124450" algn="l"/>
                <a:tab pos="5589588" algn="l"/>
                <a:tab pos="6056313" algn="l"/>
                <a:tab pos="6521450" algn="l"/>
                <a:tab pos="6988175" algn="l"/>
                <a:tab pos="7453313" algn="l"/>
                <a:tab pos="7920038" algn="l"/>
                <a:tab pos="8385175" algn="l"/>
                <a:tab pos="8850313" algn="l"/>
                <a:tab pos="9317038"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465138" algn="l"/>
                <a:tab pos="930275" algn="l"/>
                <a:tab pos="1397000" algn="l"/>
                <a:tab pos="1862138" algn="l"/>
                <a:tab pos="2328863" algn="l"/>
                <a:tab pos="2794000" algn="l"/>
                <a:tab pos="3260725" algn="l"/>
                <a:tab pos="3725863" algn="l"/>
                <a:tab pos="4192588" algn="l"/>
                <a:tab pos="4657725" algn="l"/>
                <a:tab pos="5124450" algn="l"/>
                <a:tab pos="5589588" algn="l"/>
                <a:tab pos="6056313" algn="l"/>
                <a:tab pos="6521450" algn="l"/>
                <a:tab pos="6988175" algn="l"/>
                <a:tab pos="7453313" algn="l"/>
                <a:tab pos="7920038" algn="l"/>
                <a:tab pos="8385175" algn="l"/>
                <a:tab pos="8850313" algn="l"/>
                <a:tab pos="9317038" algn="l"/>
              </a:tabLst>
              <a:defRPr sz="1200">
                <a:solidFill>
                  <a:srgbClr val="000000"/>
                </a:solidFill>
                <a:latin typeface="Times New Roman" panose="02020603050405020304" pitchFamily="18" charset="0"/>
              </a:defRPr>
            </a:lvl5pPr>
            <a:lvl6pPr marL="2514600" indent="-228600" defTabSz="457200" eaLnBrk="0" fontAlgn="base" hangingPunct="0">
              <a:spcBef>
                <a:spcPct val="30000"/>
              </a:spcBef>
              <a:spcAft>
                <a:spcPct val="0"/>
              </a:spcAft>
              <a:buClr>
                <a:srgbClr val="000000"/>
              </a:buClr>
              <a:buSzPct val="100000"/>
              <a:buFont typeface="Times New Roman" panose="02020603050405020304" pitchFamily="18" charset="0"/>
              <a:tabLst>
                <a:tab pos="0" algn="l"/>
                <a:tab pos="465138" algn="l"/>
                <a:tab pos="930275" algn="l"/>
                <a:tab pos="1397000" algn="l"/>
                <a:tab pos="1862138" algn="l"/>
                <a:tab pos="2328863" algn="l"/>
                <a:tab pos="2794000" algn="l"/>
                <a:tab pos="3260725" algn="l"/>
                <a:tab pos="3725863" algn="l"/>
                <a:tab pos="4192588" algn="l"/>
                <a:tab pos="4657725" algn="l"/>
                <a:tab pos="5124450" algn="l"/>
                <a:tab pos="5589588" algn="l"/>
                <a:tab pos="6056313" algn="l"/>
                <a:tab pos="6521450" algn="l"/>
                <a:tab pos="6988175" algn="l"/>
                <a:tab pos="7453313" algn="l"/>
                <a:tab pos="7920038" algn="l"/>
                <a:tab pos="8385175" algn="l"/>
                <a:tab pos="8850313" algn="l"/>
                <a:tab pos="9317038" algn="l"/>
              </a:tabLst>
              <a:defRPr sz="1200">
                <a:solidFill>
                  <a:srgbClr val="000000"/>
                </a:solidFill>
                <a:latin typeface="Times New Roman" panose="02020603050405020304" pitchFamily="18" charset="0"/>
              </a:defRPr>
            </a:lvl6pPr>
            <a:lvl7pPr marL="2971800" indent="-228600" defTabSz="457200" eaLnBrk="0" fontAlgn="base" hangingPunct="0">
              <a:spcBef>
                <a:spcPct val="30000"/>
              </a:spcBef>
              <a:spcAft>
                <a:spcPct val="0"/>
              </a:spcAft>
              <a:buClr>
                <a:srgbClr val="000000"/>
              </a:buClr>
              <a:buSzPct val="100000"/>
              <a:buFont typeface="Times New Roman" panose="02020603050405020304" pitchFamily="18" charset="0"/>
              <a:tabLst>
                <a:tab pos="0" algn="l"/>
                <a:tab pos="465138" algn="l"/>
                <a:tab pos="930275" algn="l"/>
                <a:tab pos="1397000" algn="l"/>
                <a:tab pos="1862138" algn="l"/>
                <a:tab pos="2328863" algn="l"/>
                <a:tab pos="2794000" algn="l"/>
                <a:tab pos="3260725" algn="l"/>
                <a:tab pos="3725863" algn="l"/>
                <a:tab pos="4192588" algn="l"/>
                <a:tab pos="4657725" algn="l"/>
                <a:tab pos="5124450" algn="l"/>
                <a:tab pos="5589588" algn="l"/>
                <a:tab pos="6056313" algn="l"/>
                <a:tab pos="6521450" algn="l"/>
                <a:tab pos="6988175" algn="l"/>
                <a:tab pos="7453313" algn="l"/>
                <a:tab pos="7920038" algn="l"/>
                <a:tab pos="8385175" algn="l"/>
                <a:tab pos="8850313" algn="l"/>
                <a:tab pos="9317038" algn="l"/>
              </a:tabLst>
              <a:defRPr sz="1200">
                <a:solidFill>
                  <a:srgbClr val="000000"/>
                </a:solidFill>
                <a:latin typeface="Times New Roman" panose="02020603050405020304" pitchFamily="18" charset="0"/>
              </a:defRPr>
            </a:lvl7pPr>
            <a:lvl8pPr marL="3429000" indent="-228600" defTabSz="457200" eaLnBrk="0" fontAlgn="base" hangingPunct="0">
              <a:spcBef>
                <a:spcPct val="30000"/>
              </a:spcBef>
              <a:spcAft>
                <a:spcPct val="0"/>
              </a:spcAft>
              <a:buClr>
                <a:srgbClr val="000000"/>
              </a:buClr>
              <a:buSzPct val="100000"/>
              <a:buFont typeface="Times New Roman" panose="02020603050405020304" pitchFamily="18" charset="0"/>
              <a:tabLst>
                <a:tab pos="0" algn="l"/>
                <a:tab pos="465138" algn="l"/>
                <a:tab pos="930275" algn="l"/>
                <a:tab pos="1397000" algn="l"/>
                <a:tab pos="1862138" algn="l"/>
                <a:tab pos="2328863" algn="l"/>
                <a:tab pos="2794000" algn="l"/>
                <a:tab pos="3260725" algn="l"/>
                <a:tab pos="3725863" algn="l"/>
                <a:tab pos="4192588" algn="l"/>
                <a:tab pos="4657725" algn="l"/>
                <a:tab pos="5124450" algn="l"/>
                <a:tab pos="5589588" algn="l"/>
                <a:tab pos="6056313" algn="l"/>
                <a:tab pos="6521450" algn="l"/>
                <a:tab pos="6988175" algn="l"/>
                <a:tab pos="7453313" algn="l"/>
                <a:tab pos="7920038" algn="l"/>
                <a:tab pos="8385175" algn="l"/>
                <a:tab pos="8850313" algn="l"/>
                <a:tab pos="9317038" algn="l"/>
              </a:tabLst>
              <a:defRPr sz="1200">
                <a:solidFill>
                  <a:srgbClr val="000000"/>
                </a:solidFill>
                <a:latin typeface="Times New Roman" panose="02020603050405020304" pitchFamily="18" charset="0"/>
              </a:defRPr>
            </a:lvl8pPr>
            <a:lvl9pPr marL="3886200" indent="-228600" defTabSz="457200" eaLnBrk="0" fontAlgn="base" hangingPunct="0">
              <a:spcBef>
                <a:spcPct val="30000"/>
              </a:spcBef>
              <a:spcAft>
                <a:spcPct val="0"/>
              </a:spcAft>
              <a:buClr>
                <a:srgbClr val="000000"/>
              </a:buClr>
              <a:buSzPct val="100000"/>
              <a:buFont typeface="Times New Roman" panose="02020603050405020304" pitchFamily="18" charset="0"/>
              <a:tabLst>
                <a:tab pos="0" algn="l"/>
                <a:tab pos="465138" algn="l"/>
                <a:tab pos="930275" algn="l"/>
                <a:tab pos="1397000" algn="l"/>
                <a:tab pos="1862138" algn="l"/>
                <a:tab pos="2328863" algn="l"/>
                <a:tab pos="2794000" algn="l"/>
                <a:tab pos="3260725" algn="l"/>
                <a:tab pos="3725863" algn="l"/>
                <a:tab pos="4192588" algn="l"/>
                <a:tab pos="4657725" algn="l"/>
                <a:tab pos="5124450" algn="l"/>
                <a:tab pos="5589588" algn="l"/>
                <a:tab pos="6056313" algn="l"/>
                <a:tab pos="6521450" algn="l"/>
                <a:tab pos="6988175" algn="l"/>
                <a:tab pos="7453313" algn="l"/>
                <a:tab pos="7920038" algn="l"/>
                <a:tab pos="8385175" algn="l"/>
                <a:tab pos="8850313" algn="l"/>
                <a:tab pos="9317038" algn="l"/>
              </a:tabLst>
              <a:defRPr sz="1200">
                <a:solidFill>
                  <a:srgbClr val="000000"/>
                </a:solidFill>
                <a:latin typeface="Times New Roman" panose="02020603050405020304" pitchFamily="18" charset="0"/>
              </a:defRPr>
            </a:lvl9pPr>
          </a:lstStyle>
          <a:p>
            <a:pPr algn="r" defTabSz="465887" fontAlgn="base">
              <a:spcBef>
                <a:spcPct val="0"/>
              </a:spcBef>
              <a:spcAft>
                <a:spcPct val="0"/>
              </a:spcAft>
              <a:buClrTx/>
            </a:pPr>
            <a:fld id="{5B57FEE6-3D9D-4380-BC09-2B1D9BA07A27}" type="slidenum">
              <a:rPr lang="en-US" altLang="en-US">
                <a:latin typeface="Arial" panose="020B0604020202020204" pitchFamily="34" charset="0"/>
              </a:rPr>
              <a:pPr algn="r" defTabSz="465887" fontAlgn="base">
                <a:spcBef>
                  <a:spcPct val="0"/>
                </a:spcBef>
                <a:spcAft>
                  <a:spcPct val="0"/>
                </a:spcAft>
                <a:buClrTx/>
              </a:pPr>
              <a:t>16</a:t>
            </a:fld>
            <a:endParaRPr lang="en-US" altLang="en-US">
              <a:latin typeface="Arial" panose="020B0604020202020204" pitchFamily="34" charset="0"/>
            </a:endParaRPr>
          </a:p>
        </p:txBody>
      </p:sp>
      <p:sp>
        <p:nvSpPr>
          <p:cNvPr id="21508" name="Rectangle 2"/>
          <p:cNvSpPr>
            <a:spLocks noGrp="1" noRot="1" noChangeAspect="1" noChangeArrowheads="1" noTextEdit="1"/>
          </p:cNvSpPr>
          <p:nvPr>
            <p:ph type="sldImg"/>
          </p:nvPr>
        </p:nvSpPr>
        <p:spPr>
          <a:xfrm>
            <a:off x="431800" y="708025"/>
            <a:ext cx="6302375" cy="3544888"/>
          </a:xfrm>
          <a:solidFill>
            <a:srgbClr val="FFFFFF"/>
          </a:solidFill>
          <a:ln/>
        </p:spPr>
      </p:sp>
      <p:sp>
        <p:nvSpPr>
          <p:cNvPr id="21509" name="Text Box 3"/>
          <p:cNvSpPr txBox="1">
            <a:spLocks noChangeArrowheads="1"/>
          </p:cNvSpPr>
          <p:nvPr/>
        </p:nvSpPr>
        <p:spPr bwMode="auto">
          <a:xfrm>
            <a:off x="717268" y="4490032"/>
            <a:ext cx="5731651" cy="4252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4947" tIns="47474" rIns="94947" bIns="47474" anchor="ctr"/>
          <a:lstStyle/>
          <a:p>
            <a:pPr defTabSz="465887" fontAlgn="base">
              <a:spcBef>
                <a:spcPct val="0"/>
              </a:spcBef>
              <a:spcAft>
                <a:spcPct val="0"/>
              </a:spcAft>
              <a:buClr>
                <a:srgbClr val="000000"/>
              </a:buClr>
              <a:buSzPct val="100000"/>
            </a:pPr>
            <a:endParaRPr lang="en-US" altLang="en-US">
              <a:solidFill>
                <a:srgbClr val="FFFFFF"/>
              </a:solidFill>
              <a:latin typeface="Arial" panose="020B0604020202020204" pitchFamily="34" charset="0"/>
            </a:endParaRPr>
          </a:p>
        </p:txBody>
      </p:sp>
    </p:spTree>
    <p:extLst>
      <p:ext uri="{BB962C8B-B14F-4D97-AF65-F5344CB8AC3E}">
        <p14:creationId xmlns:p14="http://schemas.microsoft.com/office/powerpoint/2010/main" val="18609338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3554" name="Rectangle 12"/>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5pPr>
            <a:lvl6pPr marL="2562377"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6pPr>
            <a:lvl7pPr marL="3028264"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7pPr>
            <a:lvl8pPr marL="3494151"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8pPr>
            <a:lvl9pPr marL="3960038" indent="-232943" defTabSz="465887" eaLnBrk="0" fontAlgn="base" hangingPunct="0">
              <a:spcBef>
                <a:spcPct val="30000"/>
              </a:spcBef>
              <a:spcAft>
                <a:spcPct val="0"/>
              </a:spcAft>
              <a:buClr>
                <a:srgbClr val="000000"/>
              </a:buClr>
              <a:buSzPct val="100000"/>
              <a:buFont typeface="Times New Roman" panose="02020603050405020304" pitchFamily="18" charset="0"/>
              <a:tabLst>
                <a:tab pos="0" algn="l"/>
                <a:tab pos="473976" algn="l"/>
                <a:tab pos="947950" algn="l"/>
                <a:tab pos="1423543" algn="l"/>
                <a:tab pos="1897519" algn="l"/>
                <a:tab pos="2373111" algn="l"/>
                <a:tab pos="2847086" algn="l"/>
                <a:tab pos="3322679" algn="l"/>
                <a:tab pos="3796654" algn="l"/>
                <a:tab pos="4272247" algn="l"/>
                <a:tab pos="4746222" algn="l"/>
                <a:tab pos="5221815" algn="l"/>
                <a:tab pos="5695790" algn="l"/>
                <a:tab pos="6171383" algn="l"/>
                <a:tab pos="6645358" algn="l"/>
                <a:tab pos="7120950" algn="l"/>
                <a:tab pos="7594926" algn="l"/>
                <a:tab pos="8070519" algn="l"/>
                <a:tab pos="8544493" algn="l"/>
                <a:tab pos="9018469" algn="l"/>
                <a:tab pos="9494062" algn="l"/>
              </a:tabLst>
              <a:defRPr sz="1200">
                <a:solidFill>
                  <a:srgbClr val="000000"/>
                </a:solidFill>
                <a:latin typeface="Times New Roman" panose="02020603050405020304" pitchFamily="18" charset="0"/>
              </a:defRPr>
            </a:lvl9pPr>
          </a:lstStyle>
          <a:p>
            <a:pPr>
              <a:spcBef>
                <a:spcPct val="0"/>
              </a:spcBef>
              <a:buClrTx/>
              <a:buFontTx/>
              <a:buNone/>
            </a:pPr>
            <a:fld id="{9B8D2431-C9F4-4BF7-9E68-F0BE8BE12F10}" type="slidenum">
              <a:rPr lang="en-US" altLang="en-US" smtClean="0">
                <a:latin typeface="Arial" panose="020B0604020202020204" pitchFamily="34" charset="0"/>
                <a:ea typeface="Droid Sans Fallback" charset="0"/>
              </a:rPr>
              <a:pPr>
                <a:spcBef>
                  <a:spcPct val="0"/>
                </a:spcBef>
                <a:buClrTx/>
                <a:buFontTx/>
                <a:buNone/>
              </a:pPr>
              <a:t>17</a:t>
            </a:fld>
            <a:endParaRPr lang="en-US" altLang="en-US" smtClean="0">
              <a:latin typeface="Arial" panose="020B0604020202020204" pitchFamily="34" charset="0"/>
              <a:ea typeface="Droid Sans Fallback" charset="0"/>
            </a:endParaRPr>
          </a:p>
        </p:txBody>
      </p:sp>
      <p:sp>
        <p:nvSpPr>
          <p:cNvPr id="23555" name="Rectangle 1"/>
          <p:cNvSpPr>
            <a:spLocks noGrp="1" noRot="1" noChangeAspect="1" noChangeArrowheads="1" noTextEdit="1"/>
          </p:cNvSpPr>
          <p:nvPr>
            <p:ph type="sldImg"/>
          </p:nvPr>
        </p:nvSpPr>
        <p:spPr>
          <a:xfrm>
            <a:off x="431800" y="708025"/>
            <a:ext cx="6302375" cy="3544888"/>
          </a:xfrm>
          <a:solidFill>
            <a:srgbClr val="FFFFFF"/>
          </a:solidFill>
          <a:ln/>
        </p:spPr>
      </p:sp>
      <p:sp>
        <p:nvSpPr>
          <p:cNvPr id="23556" name="Text Box 2"/>
          <p:cNvSpPr txBox="1">
            <a:spLocks noChangeArrowheads="1"/>
          </p:cNvSpPr>
          <p:nvPr/>
        </p:nvSpPr>
        <p:spPr bwMode="auto">
          <a:xfrm>
            <a:off x="717268" y="4490032"/>
            <a:ext cx="5731651" cy="4252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4947" tIns="47474" rIns="94947" bIns="47474" anchor="ctr"/>
          <a:lstStyle/>
          <a:p>
            <a:pPr defTabSz="465887" fontAlgn="base">
              <a:spcBef>
                <a:spcPct val="0"/>
              </a:spcBef>
              <a:spcAft>
                <a:spcPct val="0"/>
              </a:spcAft>
              <a:buClr>
                <a:srgbClr val="000000"/>
              </a:buClr>
              <a:buSzPct val="100000"/>
            </a:pPr>
            <a:endParaRPr lang="en-US" altLang="en-US">
              <a:solidFill>
                <a:srgbClr val="FFFFFF"/>
              </a:solidFill>
              <a:latin typeface="Arial" panose="020B0604020202020204" pitchFamily="34" charset="0"/>
            </a:endParaRPr>
          </a:p>
        </p:txBody>
      </p:sp>
    </p:spTree>
    <p:extLst>
      <p:ext uri="{BB962C8B-B14F-4D97-AF65-F5344CB8AC3E}">
        <p14:creationId xmlns:p14="http://schemas.microsoft.com/office/powerpoint/2010/main" val="16355672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5"/>
          <p:cNvSpPr>
            <a:spLocks noGrp="1" noChangeArrowheads="1"/>
          </p:cNvSpPr>
          <p:nvPr>
            <p:ph type="sldNum" idx="10"/>
          </p:nvPr>
        </p:nvSpPr>
        <p:spPr>
          <a:ln/>
        </p:spPr>
        <p:txBody>
          <a:bodyPr/>
          <a:lstStyle>
            <a:lvl1pPr>
              <a:defRPr/>
            </a:lvl1pPr>
          </a:lstStyle>
          <a:p>
            <a:pPr>
              <a:defRPr/>
            </a:pPr>
            <a:fld id="{77E57A5F-551D-49AD-8CDC-C285687635F2}" type="slidenum">
              <a:rPr lang="en-US" altLang="en-US"/>
              <a:pPr>
                <a:defRPr/>
              </a:pPr>
              <a:t>‹#›</a:t>
            </a:fld>
            <a:endParaRPr lang="en-US" altLang="en-US"/>
          </a:p>
        </p:txBody>
      </p:sp>
    </p:spTree>
    <p:extLst>
      <p:ext uri="{BB962C8B-B14F-4D97-AF65-F5344CB8AC3E}">
        <p14:creationId xmlns:p14="http://schemas.microsoft.com/office/powerpoint/2010/main" val="18867007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sldNum" idx="10"/>
          </p:nvPr>
        </p:nvSpPr>
        <p:spPr>
          <a:ln/>
        </p:spPr>
        <p:txBody>
          <a:bodyPr/>
          <a:lstStyle>
            <a:lvl1pPr>
              <a:defRPr/>
            </a:lvl1pPr>
          </a:lstStyle>
          <a:p>
            <a:pPr>
              <a:defRPr/>
            </a:pPr>
            <a:fld id="{FED84AEC-CF4F-42D4-BADD-F6EDFE7A5926}" type="slidenum">
              <a:rPr lang="en-US" altLang="en-US"/>
              <a:pPr>
                <a:defRPr/>
              </a:pPr>
              <a:t>‹#›</a:t>
            </a:fld>
            <a:endParaRPr lang="en-US" altLang="en-US"/>
          </a:p>
        </p:txBody>
      </p:sp>
    </p:spTree>
    <p:extLst>
      <p:ext uri="{BB962C8B-B14F-4D97-AF65-F5344CB8AC3E}">
        <p14:creationId xmlns:p14="http://schemas.microsoft.com/office/powerpoint/2010/main" val="18174069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0734" y="274638"/>
            <a:ext cx="2738967" cy="58420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8"/>
            <a:ext cx="8017933" cy="58420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sldNum" idx="10"/>
          </p:nvPr>
        </p:nvSpPr>
        <p:spPr>
          <a:ln/>
        </p:spPr>
        <p:txBody>
          <a:bodyPr/>
          <a:lstStyle>
            <a:lvl1pPr>
              <a:defRPr/>
            </a:lvl1pPr>
          </a:lstStyle>
          <a:p>
            <a:pPr>
              <a:defRPr/>
            </a:pPr>
            <a:fld id="{1395FE74-CA3B-490F-AD08-E090ECC4205D}" type="slidenum">
              <a:rPr lang="en-US" altLang="en-US"/>
              <a:pPr>
                <a:defRPr/>
              </a:pPr>
              <a:t>‹#›</a:t>
            </a:fld>
            <a:endParaRPr lang="en-US" altLang="en-US"/>
          </a:p>
        </p:txBody>
      </p:sp>
    </p:spTree>
    <p:extLst>
      <p:ext uri="{BB962C8B-B14F-4D97-AF65-F5344CB8AC3E}">
        <p14:creationId xmlns:p14="http://schemas.microsoft.com/office/powerpoint/2010/main" val="816251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sldNum" idx="10"/>
          </p:nvPr>
        </p:nvSpPr>
        <p:spPr>
          <a:ln/>
        </p:spPr>
        <p:txBody>
          <a:bodyPr/>
          <a:lstStyle>
            <a:lvl1pPr>
              <a:defRPr/>
            </a:lvl1pPr>
          </a:lstStyle>
          <a:p>
            <a:pPr>
              <a:defRPr/>
            </a:pPr>
            <a:fld id="{0E48A468-9501-47D9-8FF1-65A5FB15EF18}" type="slidenum">
              <a:rPr lang="en-US" altLang="en-US"/>
              <a:pPr>
                <a:defRPr/>
              </a:pPr>
              <a:t>‹#›</a:t>
            </a:fld>
            <a:endParaRPr lang="en-US" altLang="en-US"/>
          </a:p>
        </p:txBody>
      </p:sp>
    </p:spTree>
    <p:extLst>
      <p:ext uri="{BB962C8B-B14F-4D97-AF65-F5344CB8AC3E}">
        <p14:creationId xmlns:p14="http://schemas.microsoft.com/office/powerpoint/2010/main" val="16251114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5"/>
          <p:cNvSpPr>
            <a:spLocks noGrp="1" noChangeArrowheads="1"/>
          </p:cNvSpPr>
          <p:nvPr>
            <p:ph type="sldNum" idx="10"/>
          </p:nvPr>
        </p:nvSpPr>
        <p:spPr>
          <a:ln/>
        </p:spPr>
        <p:txBody>
          <a:bodyPr/>
          <a:lstStyle>
            <a:lvl1pPr>
              <a:defRPr/>
            </a:lvl1pPr>
          </a:lstStyle>
          <a:p>
            <a:pPr>
              <a:defRPr/>
            </a:pPr>
            <a:fld id="{D69D60F8-B872-4EA7-98F8-D322F480C963}" type="slidenum">
              <a:rPr lang="en-US" altLang="en-US"/>
              <a:pPr>
                <a:defRPr/>
              </a:pPr>
              <a:t>‹#›</a:t>
            </a:fld>
            <a:endParaRPr lang="en-US" altLang="en-US"/>
          </a:p>
        </p:txBody>
      </p:sp>
    </p:spTree>
    <p:extLst>
      <p:ext uri="{BB962C8B-B14F-4D97-AF65-F5344CB8AC3E}">
        <p14:creationId xmlns:p14="http://schemas.microsoft.com/office/powerpoint/2010/main" val="30988590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0"/>
            <a:ext cx="5378451" cy="45164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1252" y="1600200"/>
            <a:ext cx="5378449" cy="45164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5"/>
          <p:cNvSpPr>
            <a:spLocks noGrp="1" noChangeArrowheads="1"/>
          </p:cNvSpPr>
          <p:nvPr>
            <p:ph type="sldNum" idx="10"/>
          </p:nvPr>
        </p:nvSpPr>
        <p:spPr>
          <a:ln/>
        </p:spPr>
        <p:txBody>
          <a:bodyPr/>
          <a:lstStyle>
            <a:lvl1pPr>
              <a:defRPr/>
            </a:lvl1pPr>
          </a:lstStyle>
          <a:p>
            <a:pPr>
              <a:defRPr/>
            </a:pPr>
            <a:fld id="{FAC7506F-FEB0-47F2-A5D3-60996D9EECDE}" type="slidenum">
              <a:rPr lang="en-US" altLang="en-US"/>
              <a:pPr>
                <a:defRPr/>
              </a:pPr>
              <a:t>‹#›</a:t>
            </a:fld>
            <a:endParaRPr lang="en-US" altLang="en-US"/>
          </a:p>
        </p:txBody>
      </p:sp>
    </p:spTree>
    <p:extLst>
      <p:ext uri="{BB962C8B-B14F-4D97-AF65-F5344CB8AC3E}">
        <p14:creationId xmlns:p14="http://schemas.microsoft.com/office/powerpoint/2010/main" val="10792882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5"/>
          <p:cNvSpPr>
            <a:spLocks noGrp="1" noChangeArrowheads="1"/>
          </p:cNvSpPr>
          <p:nvPr>
            <p:ph type="sldNum" idx="10"/>
          </p:nvPr>
        </p:nvSpPr>
        <p:spPr>
          <a:ln/>
        </p:spPr>
        <p:txBody>
          <a:bodyPr/>
          <a:lstStyle>
            <a:lvl1pPr>
              <a:defRPr/>
            </a:lvl1pPr>
          </a:lstStyle>
          <a:p>
            <a:pPr>
              <a:defRPr/>
            </a:pPr>
            <a:fld id="{A35956CE-44A5-4FA8-AEFD-D1C7DC40C5F5}" type="slidenum">
              <a:rPr lang="en-US" altLang="en-US"/>
              <a:pPr>
                <a:defRPr/>
              </a:pPr>
              <a:t>‹#›</a:t>
            </a:fld>
            <a:endParaRPr lang="en-US" altLang="en-US"/>
          </a:p>
        </p:txBody>
      </p:sp>
    </p:spTree>
    <p:extLst>
      <p:ext uri="{BB962C8B-B14F-4D97-AF65-F5344CB8AC3E}">
        <p14:creationId xmlns:p14="http://schemas.microsoft.com/office/powerpoint/2010/main" val="27864908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5"/>
          <p:cNvSpPr>
            <a:spLocks noGrp="1" noChangeArrowheads="1"/>
          </p:cNvSpPr>
          <p:nvPr>
            <p:ph type="sldNum" idx="10"/>
          </p:nvPr>
        </p:nvSpPr>
        <p:spPr>
          <a:ln/>
        </p:spPr>
        <p:txBody>
          <a:bodyPr/>
          <a:lstStyle>
            <a:lvl1pPr>
              <a:defRPr/>
            </a:lvl1pPr>
          </a:lstStyle>
          <a:p>
            <a:pPr>
              <a:defRPr/>
            </a:pPr>
            <a:fld id="{13580764-1CD4-46BC-B837-88C334CBF222}" type="slidenum">
              <a:rPr lang="en-US" altLang="en-US"/>
              <a:pPr>
                <a:defRPr/>
              </a:pPr>
              <a:t>‹#›</a:t>
            </a:fld>
            <a:endParaRPr lang="en-US" altLang="en-US"/>
          </a:p>
        </p:txBody>
      </p:sp>
    </p:spTree>
    <p:extLst>
      <p:ext uri="{BB962C8B-B14F-4D97-AF65-F5344CB8AC3E}">
        <p14:creationId xmlns:p14="http://schemas.microsoft.com/office/powerpoint/2010/main" val="9110284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sldNum" idx="10"/>
          </p:nvPr>
        </p:nvSpPr>
        <p:spPr>
          <a:ln/>
        </p:spPr>
        <p:txBody>
          <a:bodyPr/>
          <a:lstStyle>
            <a:lvl1pPr>
              <a:defRPr/>
            </a:lvl1pPr>
          </a:lstStyle>
          <a:p>
            <a:pPr>
              <a:defRPr/>
            </a:pPr>
            <a:fld id="{B8A6D82A-18FF-4DEE-A3E5-C0A8B0C376EA}" type="slidenum">
              <a:rPr lang="en-US" altLang="en-US"/>
              <a:pPr>
                <a:defRPr/>
              </a:pPr>
              <a:t>‹#›</a:t>
            </a:fld>
            <a:endParaRPr lang="en-US" altLang="en-US"/>
          </a:p>
        </p:txBody>
      </p:sp>
    </p:spTree>
    <p:extLst>
      <p:ext uri="{BB962C8B-B14F-4D97-AF65-F5344CB8AC3E}">
        <p14:creationId xmlns:p14="http://schemas.microsoft.com/office/powerpoint/2010/main" val="27819015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5"/>
          <p:cNvSpPr>
            <a:spLocks noGrp="1" noChangeArrowheads="1"/>
          </p:cNvSpPr>
          <p:nvPr>
            <p:ph type="sldNum" idx="10"/>
          </p:nvPr>
        </p:nvSpPr>
        <p:spPr>
          <a:ln/>
        </p:spPr>
        <p:txBody>
          <a:bodyPr/>
          <a:lstStyle>
            <a:lvl1pPr>
              <a:defRPr/>
            </a:lvl1pPr>
          </a:lstStyle>
          <a:p>
            <a:pPr>
              <a:defRPr/>
            </a:pPr>
            <a:fld id="{C465417A-CA0F-43B1-8917-71BD1B21130F}" type="slidenum">
              <a:rPr lang="en-US" altLang="en-US"/>
              <a:pPr>
                <a:defRPr/>
              </a:pPr>
              <a:t>‹#›</a:t>
            </a:fld>
            <a:endParaRPr lang="en-US" altLang="en-US"/>
          </a:p>
        </p:txBody>
      </p:sp>
    </p:spTree>
    <p:extLst>
      <p:ext uri="{BB962C8B-B14F-4D97-AF65-F5344CB8AC3E}">
        <p14:creationId xmlns:p14="http://schemas.microsoft.com/office/powerpoint/2010/main" val="2256239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5"/>
          <p:cNvSpPr>
            <a:spLocks noGrp="1" noChangeArrowheads="1"/>
          </p:cNvSpPr>
          <p:nvPr>
            <p:ph type="sldNum" idx="10"/>
          </p:nvPr>
        </p:nvSpPr>
        <p:spPr>
          <a:ln/>
        </p:spPr>
        <p:txBody>
          <a:bodyPr/>
          <a:lstStyle>
            <a:lvl1pPr>
              <a:defRPr/>
            </a:lvl1pPr>
          </a:lstStyle>
          <a:p>
            <a:pPr>
              <a:defRPr/>
            </a:pPr>
            <a:fld id="{3F45F474-215B-4E4F-949A-6E315AFA71D5}" type="slidenum">
              <a:rPr lang="en-US" altLang="en-US"/>
              <a:pPr>
                <a:defRPr/>
              </a:pPr>
              <a:t>‹#›</a:t>
            </a:fld>
            <a:endParaRPr lang="en-US" altLang="en-US"/>
          </a:p>
        </p:txBody>
      </p:sp>
    </p:spTree>
    <p:extLst>
      <p:ext uri="{BB962C8B-B14F-4D97-AF65-F5344CB8AC3E}">
        <p14:creationId xmlns:p14="http://schemas.microsoft.com/office/powerpoint/2010/main" val="290251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609601" y="274639"/>
            <a:ext cx="10960100" cy="1133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0000" tIns="46800" rIns="90000" bIns="46800" numCol="1" anchor="ctr" anchorCtr="0" compatLnSpc="1">
            <a:prstTxWarp prst="textNoShape">
              <a:avLst/>
            </a:prstTxWarp>
          </a:bodyPr>
          <a:lstStyle/>
          <a:p>
            <a:pPr lvl="0"/>
            <a:r>
              <a:rPr lang="en-GB" altLang="en-US" smtClean="0"/>
              <a:t>Click to edit the title text format</a:t>
            </a:r>
          </a:p>
        </p:txBody>
      </p:sp>
      <p:sp>
        <p:nvSpPr>
          <p:cNvPr id="1027" name="Rectangle 2"/>
          <p:cNvSpPr>
            <a:spLocks noGrp="1" noChangeArrowheads="1"/>
          </p:cNvSpPr>
          <p:nvPr>
            <p:ph type="body" idx="1"/>
          </p:nvPr>
        </p:nvSpPr>
        <p:spPr bwMode="auto">
          <a:xfrm>
            <a:off x="609601" y="1600200"/>
            <a:ext cx="10960100" cy="4516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0000" tIns="46800" rIns="90000" bIns="46800" numCol="1" anchor="t" anchorCtr="0" compatLnSpc="1">
            <a:prstTxWarp prst="textNoShape">
              <a:avLst/>
            </a:prstTxWarp>
          </a:bodyPr>
          <a:lstStyle/>
          <a:p>
            <a:pPr lvl="0"/>
            <a:r>
              <a:rPr lang="en-GB" altLang="en-US" smtClean="0"/>
              <a:t>Click to edit the outline text format</a:t>
            </a:r>
          </a:p>
          <a:p>
            <a:pPr lvl="1"/>
            <a:r>
              <a:rPr lang="en-GB" altLang="en-US" smtClean="0"/>
              <a:t>Second Outline Level</a:t>
            </a:r>
          </a:p>
          <a:p>
            <a:pPr lvl="2"/>
            <a:r>
              <a:rPr lang="en-GB" altLang="en-US" smtClean="0"/>
              <a:t>Third Outline Level</a:t>
            </a:r>
          </a:p>
          <a:p>
            <a:pPr lvl="3"/>
            <a:r>
              <a:rPr lang="en-GB" altLang="en-US" smtClean="0"/>
              <a:t>Fourth Outline Level</a:t>
            </a:r>
          </a:p>
          <a:p>
            <a:pPr lvl="4"/>
            <a:r>
              <a:rPr lang="en-GB" altLang="en-US" smtClean="0"/>
              <a:t>Fifth Outline Level</a:t>
            </a:r>
          </a:p>
          <a:p>
            <a:pPr lvl="4"/>
            <a:r>
              <a:rPr lang="en-GB" altLang="en-US" smtClean="0"/>
              <a:t>Sixth Outline Level</a:t>
            </a:r>
          </a:p>
          <a:p>
            <a:pPr lvl="4"/>
            <a:r>
              <a:rPr lang="en-GB" altLang="en-US" smtClean="0"/>
              <a:t>Seventh Outline Level</a:t>
            </a:r>
          </a:p>
        </p:txBody>
      </p:sp>
      <p:sp>
        <p:nvSpPr>
          <p:cNvPr id="1028" name="Text Box 3"/>
          <p:cNvSpPr txBox="1">
            <a:spLocks noChangeArrowheads="1"/>
          </p:cNvSpPr>
          <p:nvPr/>
        </p:nvSpPr>
        <p:spPr bwMode="auto">
          <a:xfrm>
            <a:off x="609600" y="6245225"/>
            <a:ext cx="28448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pPr defTabSz="457200" fontAlgn="base">
              <a:spcBef>
                <a:spcPct val="0"/>
              </a:spcBef>
              <a:spcAft>
                <a:spcPct val="0"/>
              </a:spcAft>
              <a:buClr>
                <a:srgbClr val="000000"/>
              </a:buClr>
              <a:buSzPct val="100000"/>
              <a:buFont typeface="Times New Roman" panose="02020603050405020304" pitchFamily="18" charset="0"/>
              <a:buNone/>
            </a:pPr>
            <a:endParaRPr lang="en-US" altLang="en-US" sz="1800">
              <a:solidFill>
                <a:srgbClr val="FFFFFF"/>
              </a:solidFill>
            </a:endParaRPr>
          </a:p>
        </p:txBody>
      </p:sp>
      <p:sp>
        <p:nvSpPr>
          <p:cNvPr id="1029" name="Text Box 4"/>
          <p:cNvSpPr txBox="1">
            <a:spLocks noChangeArrowheads="1"/>
          </p:cNvSpPr>
          <p:nvPr/>
        </p:nvSpPr>
        <p:spPr bwMode="auto">
          <a:xfrm>
            <a:off x="4165600" y="6245225"/>
            <a:ext cx="38608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pPr defTabSz="457200" fontAlgn="base">
              <a:spcBef>
                <a:spcPct val="0"/>
              </a:spcBef>
              <a:spcAft>
                <a:spcPct val="0"/>
              </a:spcAft>
              <a:buClr>
                <a:srgbClr val="000000"/>
              </a:buClr>
              <a:buSzPct val="100000"/>
              <a:buFont typeface="Times New Roman" panose="02020603050405020304" pitchFamily="18" charset="0"/>
              <a:buNone/>
            </a:pPr>
            <a:endParaRPr lang="en-US" altLang="en-US" sz="1800">
              <a:solidFill>
                <a:srgbClr val="FFFFFF"/>
              </a:solidFill>
            </a:endParaRPr>
          </a:p>
        </p:txBody>
      </p:sp>
      <p:sp>
        <p:nvSpPr>
          <p:cNvPr id="2" name="Rectangle 5"/>
          <p:cNvSpPr>
            <a:spLocks noGrp="1" noChangeArrowheads="1"/>
          </p:cNvSpPr>
          <p:nvPr>
            <p:ph type="sldNum"/>
          </p:nvPr>
        </p:nvSpPr>
        <p:spPr bwMode="auto">
          <a:xfrm>
            <a:off x="8737601" y="6245226"/>
            <a:ext cx="2832100" cy="466725"/>
          </a:xfrm>
          <a:prstGeom prst="rect">
            <a:avLst/>
          </a:prstGeom>
          <a:noFill/>
          <a:ln w="9525" cap="flat">
            <a:noFill/>
            <a:round/>
            <a:headEnd/>
            <a:tailEnd/>
          </a:ln>
          <a:effectLst/>
        </p:spPr>
        <p:txBody>
          <a:bodyPr vert="horz" wrap="square" lIns="90000" tIns="46800" rIns="90000" bIns="46800" numCol="1" anchor="t" anchorCtr="0" compatLnSpc="1">
            <a:prstTxWarp prst="textNoShape">
              <a:avLst/>
            </a:prstTxWarp>
          </a:bodyPr>
          <a:lstStyle>
            <a:lvl1pPr eaLnBrk="1" hangingPunct="1">
              <a:buClrTx/>
              <a:buSzPct val="100000"/>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ea typeface="+mn-ea"/>
              </a:defRPr>
            </a:lvl1pPr>
          </a:lstStyle>
          <a:p>
            <a:pPr defTabSz="457200" fontAlgn="base">
              <a:spcBef>
                <a:spcPct val="0"/>
              </a:spcBef>
              <a:spcAft>
                <a:spcPct val="0"/>
              </a:spcAft>
              <a:defRPr/>
            </a:pPr>
            <a:fld id="{87DD1567-6361-4303-B8A7-0BECA0CE0E60}" type="slidenum">
              <a:rPr lang="en-US" altLang="en-US" smtClean="0"/>
              <a:pPr defTabSz="457200" fontAlgn="base">
                <a:spcBef>
                  <a:spcPct val="0"/>
                </a:spcBef>
                <a:spcAft>
                  <a:spcPct val="0"/>
                </a:spcAft>
                <a:defRPr/>
              </a:pPr>
              <a:t>‹#›</a:t>
            </a:fld>
            <a:endParaRPr lang="en-US" altLang="en-US"/>
          </a:p>
        </p:txBody>
      </p:sp>
    </p:spTree>
    <p:extLst>
      <p:ext uri="{BB962C8B-B14F-4D97-AF65-F5344CB8AC3E}">
        <p14:creationId xmlns:p14="http://schemas.microsoft.com/office/powerpoint/2010/main" val="112358819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ctr" defTabSz="457200" rtl="0" eaLnBrk="0" fontAlgn="base" hangingPunct="0">
        <a:spcBef>
          <a:spcPct val="0"/>
        </a:spcBef>
        <a:spcAft>
          <a:spcPct val="0"/>
        </a:spcAft>
        <a:buClr>
          <a:srgbClr val="000000"/>
        </a:buClr>
        <a:buSzPct val="100000"/>
        <a:buFont typeface="Times New Roman" panose="02020603050405020304" pitchFamily="18" charset="0"/>
        <a:defRPr sz="4400">
          <a:solidFill>
            <a:srgbClr val="000000"/>
          </a:solidFill>
          <a:latin typeface="+mj-lt"/>
          <a:ea typeface="+mj-ea"/>
          <a:cs typeface="+mj-cs"/>
        </a:defRPr>
      </a:lvl1pPr>
      <a:lvl2pPr algn="ctr" defTabSz="457200" rtl="0" eaLnBrk="0" fontAlgn="base" hangingPunct="0">
        <a:spcBef>
          <a:spcPct val="0"/>
        </a:spcBef>
        <a:spcAft>
          <a:spcPct val="0"/>
        </a:spcAft>
        <a:buClr>
          <a:srgbClr val="000000"/>
        </a:buClr>
        <a:buSzPct val="100000"/>
        <a:buFont typeface="Times New Roman" panose="02020603050405020304" pitchFamily="18" charset="0"/>
        <a:defRPr sz="4400">
          <a:solidFill>
            <a:srgbClr val="000000"/>
          </a:solidFill>
          <a:latin typeface="Arial" charset="0"/>
          <a:ea typeface="Droid Sans Fallback" charset="0"/>
          <a:cs typeface="Droid Sans Fallback" charset="0"/>
        </a:defRPr>
      </a:lvl2pPr>
      <a:lvl3pPr algn="ctr" defTabSz="457200" rtl="0" eaLnBrk="0" fontAlgn="base" hangingPunct="0">
        <a:spcBef>
          <a:spcPct val="0"/>
        </a:spcBef>
        <a:spcAft>
          <a:spcPct val="0"/>
        </a:spcAft>
        <a:buClr>
          <a:srgbClr val="000000"/>
        </a:buClr>
        <a:buSzPct val="100000"/>
        <a:buFont typeface="Times New Roman" panose="02020603050405020304" pitchFamily="18" charset="0"/>
        <a:defRPr sz="4400">
          <a:solidFill>
            <a:srgbClr val="000000"/>
          </a:solidFill>
          <a:latin typeface="Arial" charset="0"/>
          <a:ea typeface="Droid Sans Fallback" charset="0"/>
          <a:cs typeface="Droid Sans Fallback" charset="0"/>
        </a:defRPr>
      </a:lvl3pPr>
      <a:lvl4pPr algn="ctr" defTabSz="457200" rtl="0" eaLnBrk="0" fontAlgn="base" hangingPunct="0">
        <a:spcBef>
          <a:spcPct val="0"/>
        </a:spcBef>
        <a:spcAft>
          <a:spcPct val="0"/>
        </a:spcAft>
        <a:buClr>
          <a:srgbClr val="000000"/>
        </a:buClr>
        <a:buSzPct val="100000"/>
        <a:buFont typeface="Times New Roman" panose="02020603050405020304" pitchFamily="18" charset="0"/>
        <a:defRPr sz="4400">
          <a:solidFill>
            <a:srgbClr val="000000"/>
          </a:solidFill>
          <a:latin typeface="Arial" charset="0"/>
          <a:ea typeface="Droid Sans Fallback" charset="0"/>
          <a:cs typeface="Droid Sans Fallback" charset="0"/>
        </a:defRPr>
      </a:lvl4pPr>
      <a:lvl5pPr algn="ctr" defTabSz="457200" rtl="0" eaLnBrk="0" fontAlgn="base" hangingPunct="0">
        <a:spcBef>
          <a:spcPct val="0"/>
        </a:spcBef>
        <a:spcAft>
          <a:spcPct val="0"/>
        </a:spcAft>
        <a:buClr>
          <a:srgbClr val="000000"/>
        </a:buClr>
        <a:buSzPct val="100000"/>
        <a:buFont typeface="Times New Roman" panose="02020603050405020304" pitchFamily="18" charset="0"/>
        <a:defRPr sz="4400">
          <a:solidFill>
            <a:srgbClr val="000000"/>
          </a:solidFill>
          <a:latin typeface="Arial" charset="0"/>
          <a:ea typeface="Droid Sans Fallback" charset="0"/>
          <a:cs typeface="Droid Sans Fallback" charset="0"/>
        </a:defRPr>
      </a:lvl5pPr>
      <a:lvl6pPr marL="2514600" indent="-228600" algn="ctr" defTabSz="457200" rtl="0" eaLnBrk="0" fontAlgn="base" hangingPunct="0">
        <a:spcBef>
          <a:spcPct val="0"/>
        </a:spcBef>
        <a:spcAft>
          <a:spcPct val="0"/>
        </a:spcAft>
        <a:buClr>
          <a:srgbClr val="000000"/>
        </a:buClr>
        <a:buSzPct val="100000"/>
        <a:buFont typeface="Times New Roman" pitchFamily="16" charset="0"/>
        <a:defRPr sz="4400">
          <a:solidFill>
            <a:srgbClr val="000000"/>
          </a:solidFill>
          <a:latin typeface="Arial" charset="0"/>
          <a:ea typeface="Droid Sans Fallback" charset="0"/>
          <a:cs typeface="Droid Sans Fallback" charset="0"/>
        </a:defRPr>
      </a:lvl6pPr>
      <a:lvl7pPr marL="2971800" indent="-228600" algn="ctr" defTabSz="457200" rtl="0" eaLnBrk="0" fontAlgn="base" hangingPunct="0">
        <a:spcBef>
          <a:spcPct val="0"/>
        </a:spcBef>
        <a:spcAft>
          <a:spcPct val="0"/>
        </a:spcAft>
        <a:buClr>
          <a:srgbClr val="000000"/>
        </a:buClr>
        <a:buSzPct val="100000"/>
        <a:buFont typeface="Times New Roman" pitchFamily="16" charset="0"/>
        <a:defRPr sz="4400">
          <a:solidFill>
            <a:srgbClr val="000000"/>
          </a:solidFill>
          <a:latin typeface="Arial" charset="0"/>
          <a:ea typeface="Droid Sans Fallback" charset="0"/>
          <a:cs typeface="Droid Sans Fallback" charset="0"/>
        </a:defRPr>
      </a:lvl7pPr>
      <a:lvl8pPr marL="3429000" indent="-228600" algn="ctr" defTabSz="457200" rtl="0" eaLnBrk="0" fontAlgn="base" hangingPunct="0">
        <a:spcBef>
          <a:spcPct val="0"/>
        </a:spcBef>
        <a:spcAft>
          <a:spcPct val="0"/>
        </a:spcAft>
        <a:buClr>
          <a:srgbClr val="000000"/>
        </a:buClr>
        <a:buSzPct val="100000"/>
        <a:buFont typeface="Times New Roman" pitchFamily="16" charset="0"/>
        <a:defRPr sz="4400">
          <a:solidFill>
            <a:srgbClr val="000000"/>
          </a:solidFill>
          <a:latin typeface="Arial" charset="0"/>
          <a:ea typeface="Droid Sans Fallback" charset="0"/>
          <a:cs typeface="Droid Sans Fallback" charset="0"/>
        </a:defRPr>
      </a:lvl8pPr>
      <a:lvl9pPr marL="3886200" indent="-228600" algn="ctr" defTabSz="457200" rtl="0" eaLnBrk="0" fontAlgn="base" hangingPunct="0">
        <a:spcBef>
          <a:spcPct val="0"/>
        </a:spcBef>
        <a:spcAft>
          <a:spcPct val="0"/>
        </a:spcAft>
        <a:buClr>
          <a:srgbClr val="000000"/>
        </a:buClr>
        <a:buSzPct val="100000"/>
        <a:buFont typeface="Times New Roman" pitchFamily="16" charset="0"/>
        <a:defRPr sz="4400">
          <a:solidFill>
            <a:srgbClr val="000000"/>
          </a:solidFill>
          <a:latin typeface="Arial" charset="0"/>
          <a:ea typeface="Droid Sans Fallback" charset="0"/>
          <a:cs typeface="Droid Sans Fallback" charset="0"/>
        </a:defRPr>
      </a:lvl9pPr>
    </p:titleStyle>
    <p:bodyStyle>
      <a:lvl1pPr marL="342900" indent="-342900" algn="l" defTabSz="457200" rtl="0" eaLnBrk="0" fontAlgn="base" hangingPunct="0">
        <a:spcBef>
          <a:spcPts val="800"/>
        </a:spcBef>
        <a:spcAft>
          <a:spcPct val="0"/>
        </a:spcAft>
        <a:buClr>
          <a:srgbClr val="000000"/>
        </a:buClr>
        <a:buSzPct val="100000"/>
        <a:buFont typeface="Times New Roman" panose="02020603050405020304" pitchFamily="18" charset="0"/>
        <a:buChar char="•"/>
        <a:defRPr sz="3200">
          <a:solidFill>
            <a:srgbClr val="000000"/>
          </a:solidFill>
          <a:latin typeface="+mn-lt"/>
          <a:ea typeface="+mn-ea"/>
          <a:cs typeface="+mn-cs"/>
        </a:defRPr>
      </a:lvl1pPr>
      <a:lvl2pPr marL="742950" indent="-285750" algn="l" defTabSz="457200" rtl="0" eaLnBrk="0" fontAlgn="base" hangingPunct="0">
        <a:spcBef>
          <a:spcPts val="700"/>
        </a:spcBef>
        <a:spcAft>
          <a:spcPct val="0"/>
        </a:spcAft>
        <a:buClr>
          <a:srgbClr val="000000"/>
        </a:buClr>
        <a:buSzPct val="100000"/>
        <a:buFont typeface="Times New Roman" panose="02020603050405020304" pitchFamily="18" charset="0"/>
        <a:buChar char="–"/>
        <a:defRPr sz="2800">
          <a:solidFill>
            <a:srgbClr val="000000"/>
          </a:solidFill>
          <a:latin typeface="+mn-lt"/>
          <a:ea typeface="+mn-ea"/>
          <a:cs typeface="+mn-cs"/>
        </a:defRPr>
      </a:lvl2pPr>
      <a:lvl3pPr marL="1143000" indent="-228600" algn="l" defTabSz="457200" rtl="0" eaLnBrk="0" fontAlgn="base" hangingPunct="0">
        <a:spcBef>
          <a:spcPts val="600"/>
        </a:spcBef>
        <a:spcAft>
          <a:spcPct val="0"/>
        </a:spcAft>
        <a:buClr>
          <a:srgbClr val="000000"/>
        </a:buClr>
        <a:buSzPct val="100000"/>
        <a:buFont typeface="Times New Roman" panose="02020603050405020304" pitchFamily="18" charset="0"/>
        <a:buChar char="•"/>
        <a:defRPr sz="2400">
          <a:solidFill>
            <a:srgbClr val="000000"/>
          </a:solidFill>
          <a:latin typeface="+mn-lt"/>
          <a:ea typeface="+mn-ea"/>
          <a:cs typeface="+mn-cs"/>
        </a:defRPr>
      </a:lvl3pPr>
      <a:lvl4pPr marL="1600200" indent="-228600" algn="l" defTabSz="457200" rtl="0"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mn-lt"/>
          <a:ea typeface="+mn-ea"/>
          <a:cs typeface="+mn-cs"/>
        </a:defRPr>
      </a:lvl4pPr>
      <a:lvl5pPr marL="2057400" indent="-228600" algn="l" defTabSz="457200" rtl="0"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mn-lt"/>
          <a:ea typeface="+mn-ea"/>
          <a:cs typeface="+mn-cs"/>
        </a:defRPr>
      </a:lvl5pPr>
      <a:lvl6pPr marL="2514600" indent="-228600" algn="l" defTabSz="457200" rtl="0" eaLnBrk="0" fontAlgn="base" hangingPunct="0">
        <a:spcBef>
          <a:spcPts val="500"/>
        </a:spcBef>
        <a:spcAft>
          <a:spcPct val="0"/>
        </a:spcAft>
        <a:buClr>
          <a:srgbClr val="000000"/>
        </a:buClr>
        <a:buSzPct val="100000"/>
        <a:buFont typeface="Times New Roman" pitchFamily="16" charset="0"/>
        <a:defRPr sz="2000">
          <a:solidFill>
            <a:srgbClr val="000000"/>
          </a:solidFill>
          <a:latin typeface="+mn-lt"/>
          <a:ea typeface="+mn-ea"/>
          <a:cs typeface="+mn-cs"/>
        </a:defRPr>
      </a:lvl6pPr>
      <a:lvl7pPr marL="2971800" indent="-228600" algn="l" defTabSz="457200" rtl="0" eaLnBrk="0" fontAlgn="base" hangingPunct="0">
        <a:spcBef>
          <a:spcPts val="500"/>
        </a:spcBef>
        <a:spcAft>
          <a:spcPct val="0"/>
        </a:spcAft>
        <a:buClr>
          <a:srgbClr val="000000"/>
        </a:buClr>
        <a:buSzPct val="100000"/>
        <a:buFont typeface="Times New Roman" pitchFamily="16" charset="0"/>
        <a:defRPr sz="2000">
          <a:solidFill>
            <a:srgbClr val="000000"/>
          </a:solidFill>
          <a:latin typeface="+mn-lt"/>
          <a:ea typeface="+mn-ea"/>
          <a:cs typeface="+mn-cs"/>
        </a:defRPr>
      </a:lvl7pPr>
      <a:lvl8pPr marL="3429000" indent="-228600" algn="l" defTabSz="457200" rtl="0" eaLnBrk="0" fontAlgn="base" hangingPunct="0">
        <a:spcBef>
          <a:spcPts val="500"/>
        </a:spcBef>
        <a:spcAft>
          <a:spcPct val="0"/>
        </a:spcAft>
        <a:buClr>
          <a:srgbClr val="000000"/>
        </a:buClr>
        <a:buSzPct val="100000"/>
        <a:buFont typeface="Times New Roman" pitchFamily="16" charset="0"/>
        <a:defRPr sz="2000">
          <a:solidFill>
            <a:srgbClr val="000000"/>
          </a:solidFill>
          <a:latin typeface="+mn-lt"/>
          <a:ea typeface="+mn-ea"/>
          <a:cs typeface="+mn-cs"/>
        </a:defRPr>
      </a:lvl8pPr>
      <a:lvl9pPr marL="3886200" indent="-228600" algn="l" defTabSz="457200" rtl="0" eaLnBrk="0" fontAlgn="base" hangingPunct="0">
        <a:spcBef>
          <a:spcPts val="500"/>
        </a:spcBef>
        <a:spcAft>
          <a:spcPct val="0"/>
        </a:spcAft>
        <a:buClr>
          <a:srgbClr val="000000"/>
        </a:buClr>
        <a:buSzPct val="100000"/>
        <a:buFont typeface="Times New Roman" pitchFamily="16" charset="0"/>
        <a:defRPr sz="2000">
          <a:solidFill>
            <a:srgbClr val="000000"/>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4" name="Text Box 1"/>
          <p:cNvSpPr txBox="1">
            <a:spLocks noChangeArrowheads="1"/>
          </p:cNvSpPr>
          <p:nvPr/>
        </p:nvSpPr>
        <p:spPr bwMode="auto">
          <a:xfrm>
            <a:off x="2209800" y="2057401"/>
            <a:ext cx="7772400" cy="147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GB" altLang="en-US" sz="2400" b="1" dirty="0">
                <a:latin typeface="Times New Roman" panose="02020603050405020304" pitchFamily="18" charset="0"/>
                <a:cs typeface="Times New Roman" panose="02020603050405020304" pitchFamily="18" charset="0"/>
              </a:rPr>
              <a:t>CHAPTER : ONE</a:t>
            </a:r>
          </a:p>
          <a:p>
            <a:pPr algn="ctr" defTabSz="457200" fontAlgn="base">
              <a:spcBef>
                <a:spcPct val="0"/>
              </a:spcBef>
              <a:spcAft>
                <a:spcPct val="0"/>
              </a:spcAft>
              <a:buClrTx/>
              <a:buNone/>
            </a:pPr>
            <a:r>
              <a:rPr lang="en-GB" altLang="en-US" sz="2400" b="1" dirty="0">
                <a:latin typeface="Times New Roman" panose="02020603050405020304" pitchFamily="18" charset="0"/>
                <a:cs typeface="Times New Roman" panose="02020603050405020304" pitchFamily="18" charset="0"/>
              </a:rPr>
              <a:t>Introduction to </a:t>
            </a:r>
            <a:r>
              <a:rPr lang="en-US" altLang="en-US" sz="2400" b="1" dirty="0">
                <a:latin typeface="Times New Roman" panose="02020603050405020304" pitchFamily="18" charset="0"/>
                <a:cs typeface="Times New Roman" panose="02020603050405020304" pitchFamily="18" charset="0"/>
              </a:rPr>
              <a:t>Artificial Intelligence (</a:t>
            </a:r>
            <a:r>
              <a:rPr lang="en-GB" altLang="en-US" sz="2400" b="1" dirty="0">
                <a:latin typeface="Times New Roman" panose="02020603050405020304" pitchFamily="18" charset="0"/>
                <a:cs typeface="Times New Roman" panose="02020603050405020304" pitchFamily="18" charset="0"/>
              </a:rPr>
              <a:t>AI)</a:t>
            </a:r>
          </a:p>
        </p:txBody>
      </p:sp>
      <p:sp>
        <p:nvSpPr>
          <p:cNvPr id="3075" name="Slide Number Placeholder 2"/>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spcBef>
                <a:spcPct val="0"/>
              </a:spcBef>
              <a:buClrTx/>
              <a:buFontTx/>
              <a:buNone/>
            </a:pPr>
            <a:fld id="{8372CA88-0DDB-4B07-B75C-5E47C5A9E8C1}" type="slidenum">
              <a:rPr lang="en-US" altLang="en-US" sz="1800"/>
              <a:pPr>
                <a:spcBef>
                  <a:spcPct val="0"/>
                </a:spcBef>
                <a:buClrTx/>
                <a:buFontTx/>
                <a:buNone/>
              </a:pPr>
              <a:t>1</a:t>
            </a:fld>
            <a:endParaRPr lang="en-US" altLang="en-US" sz="1800"/>
          </a:p>
        </p:txBody>
      </p:sp>
    </p:spTree>
    <p:extLst>
      <p:ext uri="{BB962C8B-B14F-4D97-AF65-F5344CB8AC3E}">
        <p14:creationId xmlns:p14="http://schemas.microsoft.com/office/powerpoint/2010/main" val="2889607841"/>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1" y="373487"/>
            <a:ext cx="10960100" cy="5743151"/>
          </a:xfrm>
        </p:spPr>
        <p:txBody>
          <a:bodyPr/>
          <a:lstStyle/>
          <a:p>
            <a:pPr>
              <a:buFont typeface="Wingdings" panose="05000000000000000000" pitchFamily="2" charset="2"/>
              <a:buChar char="ü"/>
            </a:pPr>
            <a:r>
              <a:rPr lang="en-US" sz="2400" dirty="0" smtClean="0">
                <a:solidFill>
                  <a:schemeClr val="tx1"/>
                </a:solidFill>
                <a:latin typeface="Times New Roman" panose="02020603050405020304" pitchFamily="18" charset="0"/>
                <a:cs typeface="Times New Roman" panose="02020603050405020304" pitchFamily="18" charset="0"/>
              </a:rPr>
              <a:t>Brains and digital computers have somewhat different properties. </a:t>
            </a:r>
          </a:p>
          <a:p>
            <a:pPr>
              <a:buFont typeface="Wingdings" panose="05000000000000000000" pitchFamily="2" charset="2"/>
              <a:buChar char="ü"/>
            </a:pPr>
            <a:r>
              <a:rPr lang="en-US" sz="2400" dirty="0" smtClean="0">
                <a:solidFill>
                  <a:schemeClr val="tx1"/>
                </a:solidFill>
                <a:latin typeface="Times New Roman" panose="02020603050405020304" pitchFamily="18" charset="0"/>
                <a:cs typeface="Times New Roman" panose="02020603050405020304" pitchFamily="18" charset="0"/>
              </a:rPr>
              <a:t>Previous figure shows that computers have a cycle time that is a million times faster than a brain. </a:t>
            </a:r>
          </a:p>
          <a:p>
            <a:pPr>
              <a:buFont typeface="Wingdings" panose="05000000000000000000" pitchFamily="2" charset="2"/>
              <a:buChar char="ü"/>
            </a:pPr>
            <a:r>
              <a:rPr lang="en-US" sz="2400" dirty="0" smtClean="0">
                <a:solidFill>
                  <a:schemeClr val="tx1"/>
                </a:solidFill>
                <a:latin typeface="Times New Roman" panose="02020603050405020304" pitchFamily="18" charset="0"/>
                <a:cs typeface="Times New Roman" panose="02020603050405020304" pitchFamily="18" charset="0"/>
              </a:rPr>
              <a:t>The brain makes up for that with far more storage and interconnection than even a high-end personal computer, although the largest supercomputers have a capacity that is similar to the brain’s. </a:t>
            </a:r>
          </a:p>
          <a:p>
            <a:pPr>
              <a:buFont typeface="Wingdings" panose="05000000000000000000" pitchFamily="2" charset="2"/>
              <a:buChar char="ü"/>
            </a:pPr>
            <a:r>
              <a:rPr lang="en-US" sz="2400" dirty="0" smtClean="0">
                <a:solidFill>
                  <a:schemeClr val="tx1"/>
                </a:solidFill>
                <a:latin typeface="Times New Roman" panose="02020603050405020304" pitchFamily="18" charset="0"/>
                <a:cs typeface="Times New Roman" panose="02020603050405020304" pitchFamily="18" charset="0"/>
              </a:rPr>
              <a:t>(It should be noted, however, that the brain does not seem to use all of its neurons simultaneously.) </a:t>
            </a:r>
          </a:p>
          <a:p>
            <a:pPr>
              <a:buFont typeface="Wingdings" panose="05000000000000000000" pitchFamily="2" charset="2"/>
              <a:buChar char="ü"/>
            </a:pPr>
            <a:r>
              <a:rPr lang="en-US" sz="2400" dirty="0" smtClean="0">
                <a:solidFill>
                  <a:schemeClr val="tx1"/>
                </a:solidFill>
                <a:latin typeface="Times New Roman" panose="02020603050405020304" pitchFamily="18" charset="0"/>
                <a:cs typeface="Times New Roman" panose="02020603050405020304" pitchFamily="18" charset="0"/>
              </a:rPr>
              <a:t>Futurists make much of these numbers, pointing to an approaching </a:t>
            </a:r>
            <a:r>
              <a:rPr lang="en-US" sz="2400" b="1" dirty="0" smtClean="0">
                <a:solidFill>
                  <a:schemeClr val="tx1"/>
                </a:solidFill>
                <a:latin typeface="Times New Roman" panose="02020603050405020304" pitchFamily="18" charset="0"/>
                <a:cs typeface="Times New Roman" panose="02020603050405020304" pitchFamily="18" charset="0"/>
              </a:rPr>
              <a:t>singularity </a:t>
            </a:r>
            <a:r>
              <a:rPr lang="en-US" sz="2400" dirty="0" smtClean="0">
                <a:solidFill>
                  <a:schemeClr val="tx1"/>
                </a:solidFill>
                <a:latin typeface="Times New Roman" panose="02020603050405020304" pitchFamily="18" charset="0"/>
                <a:cs typeface="Times New Roman" panose="02020603050405020304" pitchFamily="18" charset="0"/>
              </a:rPr>
              <a:t>at which computers reach a superhuman level of performance (</a:t>
            </a:r>
            <a:r>
              <a:rPr lang="en-US" sz="2400" dirty="0" err="1" smtClean="0">
                <a:solidFill>
                  <a:schemeClr val="tx1"/>
                </a:solidFill>
                <a:latin typeface="Times New Roman" panose="02020603050405020304" pitchFamily="18" charset="0"/>
                <a:cs typeface="Times New Roman" panose="02020603050405020304" pitchFamily="18" charset="0"/>
              </a:rPr>
              <a:t>Vinge</a:t>
            </a:r>
            <a:r>
              <a:rPr lang="en-US" sz="2400" dirty="0" smtClean="0">
                <a:solidFill>
                  <a:schemeClr val="tx1"/>
                </a:solidFill>
                <a:latin typeface="Times New Roman" panose="02020603050405020304" pitchFamily="18" charset="0"/>
                <a:cs typeface="Times New Roman" panose="02020603050405020304" pitchFamily="18" charset="0"/>
              </a:rPr>
              <a:t>, 1993; Kurzweil, 2005), but the raw comparisons are not especially informative. </a:t>
            </a:r>
          </a:p>
          <a:p>
            <a:pPr>
              <a:buFont typeface="Wingdings" panose="05000000000000000000" pitchFamily="2" charset="2"/>
              <a:buChar char="ü"/>
            </a:pPr>
            <a:r>
              <a:rPr lang="en-US" sz="2400" dirty="0" smtClean="0">
                <a:solidFill>
                  <a:schemeClr val="tx1"/>
                </a:solidFill>
                <a:latin typeface="Times New Roman" panose="02020603050405020304" pitchFamily="18" charset="0"/>
                <a:cs typeface="Times New Roman" panose="02020603050405020304" pitchFamily="18" charset="0"/>
              </a:rPr>
              <a:t>Even with a computer of virtually unlimited capacity, we still would not know how to achieve the brain’s level of intelligence.</a:t>
            </a:r>
          </a:p>
          <a:p>
            <a:pPr marL="0" indent="0">
              <a:buNone/>
            </a:pPr>
            <a:endParaRPr lang="en-US" dirty="0"/>
          </a:p>
        </p:txBody>
      </p:sp>
      <p:sp>
        <p:nvSpPr>
          <p:cNvPr id="4" name="Slide Number Placeholder 3"/>
          <p:cNvSpPr>
            <a:spLocks noGrp="1"/>
          </p:cNvSpPr>
          <p:nvPr>
            <p:ph type="sldNum" idx="10"/>
          </p:nvPr>
        </p:nvSpPr>
        <p:spPr/>
        <p:txBody>
          <a:bodyPr/>
          <a:lstStyle/>
          <a:p>
            <a:pPr>
              <a:defRPr/>
            </a:pPr>
            <a:fld id="{0E48A468-9501-47D9-8FF1-65A5FB15EF18}" type="slidenum">
              <a:rPr lang="en-US" altLang="en-US" smtClean="0"/>
              <a:pPr>
                <a:defRPr/>
              </a:pPr>
              <a:t>10</a:t>
            </a:fld>
            <a:endParaRPr lang="en-US" altLang="en-US"/>
          </a:p>
        </p:txBody>
      </p:sp>
    </p:spTree>
    <p:extLst>
      <p:ext uri="{BB962C8B-B14F-4D97-AF65-F5344CB8AC3E}">
        <p14:creationId xmlns:p14="http://schemas.microsoft.com/office/powerpoint/2010/main" val="313899773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145" name="Text Box 1"/>
          <p:cNvSpPr txBox="1">
            <a:spLocks noChangeArrowheads="1"/>
          </p:cNvSpPr>
          <p:nvPr/>
        </p:nvSpPr>
        <p:spPr bwMode="auto">
          <a:xfrm>
            <a:off x="1752601" y="685800"/>
            <a:ext cx="8753475" cy="5303838"/>
          </a:xfrm>
          <a:prstGeom prst="rect">
            <a:avLst/>
          </a:prstGeom>
          <a:noFill/>
          <a:ln w="9525" cap="flat">
            <a:noFill/>
            <a:round/>
            <a:headEnd/>
            <a:tailEnd/>
          </a:ln>
          <a:effectLst/>
        </p:spPr>
        <p:txBody>
          <a:bodyPr lIns="90000" tIns="45000" rIns="90000" bIns="45000"/>
          <a:lstStyle/>
          <a:p>
            <a:pPr marL="215900" indent="-212725" defTabSz="457200" fontAlgn="base">
              <a:spcBef>
                <a:spcPct val="0"/>
              </a:spcBef>
              <a:spcAft>
                <a:spcPct val="0"/>
              </a:spcAft>
              <a:buSzPct val="100000"/>
              <a:tabLst>
                <a:tab pos="215900" algn="l"/>
                <a:tab pos="673100" algn="l"/>
                <a:tab pos="1130300" algn="l"/>
                <a:tab pos="1587500" algn="l"/>
                <a:tab pos="2044700" algn="l"/>
                <a:tab pos="2501900" algn="l"/>
                <a:tab pos="2959100" algn="l"/>
                <a:tab pos="3416300" algn="l"/>
                <a:tab pos="3873500" algn="l"/>
                <a:tab pos="4330700" algn="l"/>
                <a:tab pos="4787900" algn="l"/>
                <a:tab pos="5245100" algn="l"/>
                <a:tab pos="5702300" algn="l"/>
                <a:tab pos="6159500" algn="l"/>
                <a:tab pos="6616700" algn="l"/>
                <a:tab pos="7073900" algn="l"/>
                <a:tab pos="7531100" algn="l"/>
                <a:tab pos="7988300" algn="l"/>
                <a:tab pos="8445500" algn="l"/>
                <a:tab pos="8902700" algn="l"/>
                <a:tab pos="9359900" algn="l"/>
              </a:tabLst>
              <a:defRPr/>
            </a:pPr>
            <a:r>
              <a:rPr lang="en-US" sz="2400" dirty="0">
                <a:solidFill>
                  <a:srgbClr val="000000"/>
                </a:solidFill>
                <a:latin typeface="Times New Roman" pitchFamily="18" charset="0"/>
                <a:cs typeface="Times New Roman" pitchFamily="18" charset="0"/>
              </a:rPr>
              <a:t>Different people approach Al with different goals in mind, </a:t>
            </a:r>
          </a:p>
          <a:p>
            <a:pPr marL="215900" indent="-212725" defTabSz="457200" fontAlgn="base">
              <a:spcBef>
                <a:spcPct val="0"/>
              </a:spcBef>
              <a:spcAft>
                <a:spcPct val="0"/>
              </a:spcAft>
              <a:buSzPct val="100000"/>
              <a:tabLst>
                <a:tab pos="215900" algn="l"/>
                <a:tab pos="673100" algn="l"/>
                <a:tab pos="1130300" algn="l"/>
                <a:tab pos="1587500" algn="l"/>
                <a:tab pos="2044700" algn="l"/>
                <a:tab pos="2501900" algn="l"/>
                <a:tab pos="2959100" algn="l"/>
                <a:tab pos="3416300" algn="l"/>
                <a:tab pos="3873500" algn="l"/>
                <a:tab pos="4330700" algn="l"/>
                <a:tab pos="4787900" algn="l"/>
                <a:tab pos="5245100" algn="l"/>
                <a:tab pos="5702300" algn="l"/>
                <a:tab pos="6159500" algn="l"/>
                <a:tab pos="6616700" algn="l"/>
                <a:tab pos="7073900" algn="l"/>
                <a:tab pos="7531100" algn="l"/>
                <a:tab pos="7988300" algn="l"/>
                <a:tab pos="8445500" algn="l"/>
                <a:tab pos="8902700" algn="l"/>
                <a:tab pos="9359900" algn="l"/>
              </a:tabLst>
              <a:defRPr/>
            </a:pPr>
            <a:r>
              <a:rPr lang="en-US" sz="2400" dirty="0">
                <a:solidFill>
                  <a:srgbClr val="000000"/>
                </a:solidFill>
                <a:latin typeface="Times New Roman" pitchFamily="18" charset="0"/>
                <a:cs typeface="Times New Roman" pitchFamily="18" charset="0"/>
              </a:rPr>
              <a:t>Two important questions to ask are:</a:t>
            </a:r>
          </a:p>
          <a:p>
            <a:pPr marL="212725" indent="-209550" defTabSz="457200" fontAlgn="base">
              <a:spcBef>
                <a:spcPct val="0"/>
              </a:spcBef>
              <a:spcAft>
                <a:spcPct val="0"/>
              </a:spcAft>
              <a:buClr>
                <a:srgbClr val="000000"/>
              </a:buClr>
              <a:buSzPct val="45000"/>
              <a:buFont typeface="Wingdings" charset="2"/>
              <a:buChar char=""/>
              <a:tabLst>
                <a:tab pos="215900" algn="l"/>
                <a:tab pos="673100" algn="l"/>
                <a:tab pos="1130300" algn="l"/>
                <a:tab pos="1587500" algn="l"/>
                <a:tab pos="2044700" algn="l"/>
                <a:tab pos="2501900" algn="l"/>
                <a:tab pos="2959100" algn="l"/>
                <a:tab pos="3416300" algn="l"/>
                <a:tab pos="3873500" algn="l"/>
                <a:tab pos="4330700" algn="l"/>
                <a:tab pos="4787900" algn="l"/>
                <a:tab pos="5245100" algn="l"/>
                <a:tab pos="5702300" algn="l"/>
                <a:tab pos="6159500" algn="l"/>
                <a:tab pos="6616700" algn="l"/>
                <a:tab pos="7073900" algn="l"/>
                <a:tab pos="7531100" algn="l"/>
                <a:tab pos="7988300" algn="l"/>
                <a:tab pos="8445500" algn="l"/>
                <a:tab pos="8902700" algn="l"/>
                <a:tab pos="9359900" algn="l"/>
              </a:tabLst>
              <a:defRPr/>
            </a:pPr>
            <a:r>
              <a:rPr lang="en-US" sz="2400" dirty="0">
                <a:solidFill>
                  <a:srgbClr val="000000"/>
                </a:solidFill>
                <a:latin typeface="Times New Roman" pitchFamily="18" charset="0"/>
                <a:cs typeface="Times New Roman" pitchFamily="18" charset="0"/>
              </a:rPr>
              <a:t> Are we concerned with thinking or behavior?</a:t>
            </a:r>
          </a:p>
          <a:p>
            <a:pPr marL="212725" indent="-209550" defTabSz="457200" fontAlgn="base">
              <a:spcBef>
                <a:spcPct val="0"/>
              </a:spcBef>
              <a:spcAft>
                <a:spcPct val="0"/>
              </a:spcAft>
              <a:buClr>
                <a:srgbClr val="000000"/>
              </a:buClr>
              <a:buSzPct val="45000"/>
              <a:buFont typeface="Wingdings" charset="2"/>
              <a:buChar char=""/>
              <a:tabLst>
                <a:tab pos="215900" algn="l"/>
                <a:tab pos="673100" algn="l"/>
                <a:tab pos="1130300" algn="l"/>
                <a:tab pos="1587500" algn="l"/>
                <a:tab pos="2044700" algn="l"/>
                <a:tab pos="2501900" algn="l"/>
                <a:tab pos="2959100" algn="l"/>
                <a:tab pos="3416300" algn="l"/>
                <a:tab pos="3873500" algn="l"/>
                <a:tab pos="4330700" algn="l"/>
                <a:tab pos="4787900" algn="l"/>
                <a:tab pos="5245100" algn="l"/>
                <a:tab pos="5702300" algn="l"/>
                <a:tab pos="6159500" algn="l"/>
                <a:tab pos="6616700" algn="l"/>
                <a:tab pos="7073900" algn="l"/>
                <a:tab pos="7531100" algn="l"/>
                <a:tab pos="7988300" algn="l"/>
                <a:tab pos="8445500" algn="l"/>
                <a:tab pos="8902700" algn="l"/>
                <a:tab pos="9359900" algn="l"/>
              </a:tabLst>
              <a:defRPr/>
            </a:pPr>
            <a:r>
              <a:rPr lang="en-US" sz="2400" dirty="0">
                <a:solidFill>
                  <a:srgbClr val="000000"/>
                </a:solidFill>
                <a:latin typeface="Times New Roman" pitchFamily="18" charset="0"/>
                <a:cs typeface="Times New Roman" pitchFamily="18" charset="0"/>
              </a:rPr>
              <a:t> Do we want to model humans or work from an ideal standard?</a:t>
            </a:r>
          </a:p>
          <a:p>
            <a:pPr marL="346075" indent="-342900" defTabSz="457200" fontAlgn="base">
              <a:spcBef>
                <a:spcPct val="0"/>
              </a:spcBef>
              <a:spcAft>
                <a:spcPct val="0"/>
              </a:spcAft>
              <a:buClr>
                <a:srgbClr val="000000"/>
              </a:buClr>
              <a:buSzPct val="45000"/>
              <a:buFont typeface="Wingdings" panose="05000000000000000000" pitchFamily="2" charset="2"/>
              <a:buChar char="ü"/>
              <a:tabLst>
                <a:tab pos="215900" algn="l"/>
                <a:tab pos="673100" algn="l"/>
                <a:tab pos="1130300" algn="l"/>
                <a:tab pos="1587500" algn="l"/>
                <a:tab pos="2044700" algn="l"/>
                <a:tab pos="2501900" algn="l"/>
                <a:tab pos="2959100" algn="l"/>
                <a:tab pos="3416300" algn="l"/>
                <a:tab pos="3873500" algn="l"/>
                <a:tab pos="4330700" algn="l"/>
                <a:tab pos="4787900" algn="l"/>
                <a:tab pos="5245100" algn="l"/>
                <a:tab pos="5702300" algn="l"/>
                <a:tab pos="6159500" algn="l"/>
                <a:tab pos="6616700" algn="l"/>
                <a:tab pos="7073900" algn="l"/>
                <a:tab pos="7531100" algn="l"/>
                <a:tab pos="7988300" algn="l"/>
                <a:tab pos="8445500" algn="l"/>
                <a:tab pos="8902700" algn="l"/>
                <a:tab pos="9359900" algn="l"/>
              </a:tabLst>
              <a:defRPr/>
            </a:pPr>
            <a:r>
              <a:rPr lang="en-US" sz="2400" dirty="0">
                <a:solidFill>
                  <a:srgbClr val="000000"/>
                </a:solidFill>
                <a:latin typeface="Times New Roman" pitchFamily="18" charset="0"/>
                <a:cs typeface="Times New Roman" pitchFamily="18" charset="0"/>
              </a:rPr>
              <a:t>We adopt the view that intelligence is concerned mainly with rational action.</a:t>
            </a:r>
          </a:p>
          <a:p>
            <a:pPr marL="346075" indent="-342900" defTabSz="457200" fontAlgn="base">
              <a:spcBef>
                <a:spcPct val="0"/>
              </a:spcBef>
              <a:spcAft>
                <a:spcPct val="0"/>
              </a:spcAft>
              <a:buClr>
                <a:srgbClr val="000000"/>
              </a:buClr>
              <a:buSzPct val="45000"/>
              <a:buFont typeface="Wingdings" panose="05000000000000000000" pitchFamily="2" charset="2"/>
              <a:buChar char="ü"/>
              <a:tabLst>
                <a:tab pos="215900" algn="l"/>
                <a:tab pos="673100" algn="l"/>
                <a:tab pos="1130300" algn="l"/>
                <a:tab pos="1587500" algn="l"/>
                <a:tab pos="2044700" algn="l"/>
                <a:tab pos="2501900" algn="l"/>
                <a:tab pos="2959100" algn="l"/>
                <a:tab pos="3416300" algn="l"/>
                <a:tab pos="3873500" algn="l"/>
                <a:tab pos="4330700" algn="l"/>
                <a:tab pos="4787900" algn="l"/>
                <a:tab pos="5245100" algn="l"/>
                <a:tab pos="5702300" algn="l"/>
                <a:tab pos="6159500" algn="l"/>
                <a:tab pos="6616700" algn="l"/>
                <a:tab pos="7073900" algn="l"/>
                <a:tab pos="7531100" algn="l"/>
                <a:tab pos="7988300" algn="l"/>
                <a:tab pos="8445500" algn="l"/>
                <a:tab pos="8902700" algn="l"/>
                <a:tab pos="9359900" algn="l"/>
              </a:tabLst>
              <a:defRPr/>
            </a:pPr>
            <a:r>
              <a:rPr lang="en-US" sz="2400" dirty="0">
                <a:solidFill>
                  <a:srgbClr val="000000"/>
                </a:solidFill>
                <a:latin typeface="Times New Roman" pitchFamily="18" charset="0"/>
                <a:cs typeface="Times New Roman" pitchFamily="18" charset="0"/>
              </a:rPr>
              <a:t> Ideally, an intelligent agent takes the best possible action in a situation.</a:t>
            </a:r>
          </a:p>
          <a:p>
            <a:pPr marL="346075" indent="-342900" defTabSz="457200" fontAlgn="base">
              <a:spcBef>
                <a:spcPct val="0"/>
              </a:spcBef>
              <a:spcAft>
                <a:spcPct val="0"/>
              </a:spcAft>
              <a:buClr>
                <a:srgbClr val="000000"/>
              </a:buClr>
              <a:buSzPct val="45000"/>
              <a:buFont typeface="Wingdings" panose="05000000000000000000" pitchFamily="2" charset="2"/>
              <a:buChar char="ü"/>
              <a:tabLst>
                <a:tab pos="215900" algn="l"/>
                <a:tab pos="673100" algn="l"/>
                <a:tab pos="1130300" algn="l"/>
                <a:tab pos="1587500" algn="l"/>
                <a:tab pos="2044700" algn="l"/>
                <a:tab pos="2501900" algn="l"/>
                <a:tab pos="2959100" algn="l"/>
                <a:tab pos="3416300" algn="l"/>
                <a:tab pos="3873500" algn="l"/>
                <a:tab pos="4330700" algn="l"/>
                <a:tab pos="4787900" algn="l"/>
                <a:tab pos="5245100" algn="l"/>
                <a:tab pos="5702300" algn="l"/>
                <a:tab pos="6159500" algn="l"/>
                <a:tab pos="6616700" algn="l"/>
                <a:tab pos="7073900" algn="l"/>
                <a:tab pos="7531100" algn="l"/>
                <a:tab pos="7988300" algn="l"/>
                <a:tab pos="8445500" algn="l"/>
                <a:tab pos="8902700" algn="l"/>
                <a:tab pos="9359900" algn="l"/>
              </a:tabLst>
              <a:defRPr/>
            </a:pPr>
            <a:r>
              <a:rPr lang="en-US" sz="2400" dirty="0">
                <a:solidFill>
                  <a:srgbClr val="000000"/>
                </a:solidFill>
                <a:latin typeface="Times New Roman" pitchFamily="18" charset="0"/>
                <a:cs typeface="Times New Roman" pitchFamily="18" charset="0"/>
              </a:rPr>
              <a:t>We study the problem of building agents that are intelligent in this </a:t>
            </a:r>
            <a:r>
              <a:rPr lang="en-US" sz="2400" dirty="0" smtClean="0">
                <a:solidFill>
                  <a:srgbClr val="000000"/>
                </a:solidFill>
                <a:latin typeface="Times New Roman" pitchFamily="18" charset="0"/>
                <a:cs typeface="Times New Roman" pitchFamily="18" charset="0"/>
              </a:rPr>
              <a:t>sense</a:t>
            </a:r>
            <a:endParaRPr lang="en-US" sz="2400" dirty="0">
              <a:solidFill>
                <a:srgbClr val="000000"/>
              </a:solidFill>
              <a:latin typeface="Times New Roman" pitchFamily="18" charset="0"/>
              <a:cs typeface="Times New Roman" pitchFamily="18" charset="0"/>
            </a:endParaRPr>
          </a:p>
          <a:p>
            <a:pPr marL="212725" indent="-209550" defTabSz="457200" fontAlgn="base">
              <a:spcBef>
                <a:spcPct val="0"/>
              </a:spcBef>
              <a:spcAft>
                <a:spcPct val="0"/>
              </a:spcAft>
              <a:buClr>
                <a:srgbClr val="000000"/>
              </a:buClr>
              <a:buSzPct val="45000"/>
              <a:buFont typeface="Wingdings" charset="2"/>
              <a:buChar char=""/>
              <a:tabLst>
                <a:tab pos="215900" algn="l"/>
                <a:tab pos="673100" algn="l"/>
                <a:tab pos="1130300" algn="l"/>
                <a:tab pos="1587500" algn="l"/>
                <a:tab pos="2044700" algn="l"/>
                <a:tab pos="2501900" algn="l"/>
                <a:tab pos="2959100" algn="l"/>
                <a:tab pos="3416300" algn="l"/>
                <a:tab pos="3873500" algn="l"/>
                <a:tab pos="4330700" algn="l"/>
                <a:tab pos="4787900" algn="l"/>
                <a:tab pos="5245100" algn="l"/>
                <a:tab pos="5702300" algn="l"/>
                <a:tab pos="6159500" algn="l"/>
                <a:tab pos="6616700" algn="l"/>
                <a:tab pos="7073900" algn="l"/>
                <a:tab pos="7531100" algn="l"/>
                <a:tab pos="7988300" algn="l"/>
                <a:tab pos="8445500" algn="l"/>
                <a:tab pos="8902700" algn="l"/>
                <a:tab pos="9359900" algn="l"/>
              </a:tabLst>
              <a:defRPr/>
            </a:pPr>
            <a:r>
              <a:rPr lang="en-US" sz="2400" dirty="0">
                <a:solidFill>
                  <a:srgbClr val="000000"/>
                </a:solidFill>
                <a:latin typeface="Times New Roman" pitchFamily="18" charset="0"/>
                <a:cs typeface="Times New Roman" pitchFamily="18" charset="0"/>
              </a:rPr>
              <a:t>we rely on these three basic and interrelated human capacities:</a:t>
            </a:r>
          </a:p>
          <a:p>
            <a:pPr marL="803275" lvl="1" indent="-342900" defTabSz="457200" fontAlgn="base">
              <a:spcBef>
                <a:spcPct val="0"/>
              </a:spcBef>
              <a:spcAft>
                <a:spcPct val="0"/>
              </a:spcAft>
              <a:buClr>
                <a:srgbClr val="000000"/>
              </a:buClr>
              <a:buSzPct val="45000"/>
              <a:buFont typeface="Wingdings" panose="05000000000000000000" pitchFamily="2" charset="2"/>
              <a:buChar char="Ø"/>
              <a:tabLst>
                <a:tab pos="215900" algn="l"/>
                <a:tab pos="673100" algn="l"/>
                <a:tab pos="1130300" algn="l"/>
                <a:tab pos="1587500" algn="l"/>
                <a:tab pos="2044700" algn="l"/>
                <a:tab pos="2501900" algn="l"/>
                <a:tab pos="2959100" algn="l"/>
                <a:tab pos="3416300" algn="l"/>
                <a:tab pos="3873500" algn="l"/>
                <a:tab pos="4330700" algn="l"/>
                <a:tab pos="4787900" algn="l"/>
                <a:tab pos="5245100" algn="l"/>
                <a:tab pos="5702300" algn="l"/>
                <a:tab pos="6159500" algn="l"/>
                <a:tab pos="6616700" algn="l"/>
                <a:tab pos="7073900" algn="l"/>
                <a:tab pos="7531100" algn="l"/>
                <a:tab pos="7988300" algn="l"/>
                <a:tab pos="8445500" algn="l"/>
                <a:tab pos="8902700" algn="l"/>
                <a:tab pos="9359900" algn="l"/>
              </a:tabLst>
              <a:defRPr/>
            </a:pPr>
            <a:r>
              <a:rPr lang="en-US" sz="2400" dirty="0">
                <a:solidFill>
                  <a:srgbClr val="000000"/>
                </a:solidFill>
                <a:latin typeface="Times New Roman" pitchFamily="18" charset="0"/>
                <a:cs typeface="Times New Roman" pitchFamily="18" charset="0"/>
              </a:rPr>
              <a:t>    Affect (feelings)</a:t>
            </a:r>
          </a:p>
          <a:p>
            <a:pPr marL="803275" lvl="1" indent="-342900" defTabSz="457200" fontAlgn="base">
              <a:spcBef>
                <a:spcPct val="0"/>
              </a:spcBef>
              <a:spcAft>
                <a:spcPct val="0"/>
              </a:spcAft>
              <a:buClr>
                <a:srgbClr val="000000"/>
              </a:buClr>
              <a:buSzPct val="45000"/>
              <a:buFont typeface="Wingdings" panose="05000000000000000000" pitchFamily="2" charset="2"/>
              <a:buChar char="Ø"/>
              <a:tabLst>
                <a:tab pos="215900" algn="l"/>
                <a:tab pos="673100" algn="l"/>
                <a:tab pos="1130300" algn="l"/>
                <a:tab pos="1587500" algn="l"/>
                <a:tab pos="2044700" algn="l"/>
                <a:tab pos="2501900" algn="l"/>
                <a:tab pos="2959100" algn="l"/>
                <a:tab pos="3416300" algn="l"/>
                <a:tab pos="3873500" algn="l"/>
                <a:tab pos="4330700" algn="l"/>
                <a:tab pos="4787900" algn="l"/>
                <a:tab pos="5245100" algn="l"/>
                <a:tab pos="5702300" algn="l"/>
                <a:tab pos="6159500" algn="l"/>
                <a:tab pos="6616700" algn="l"/>
                <a:tab pos="7073900" algn="l"/>
                <a:tab pos="7531100" algn="l"/>
                <a:tab pos="7988300" algn="l"/>
                <a:tab pos="8445500" algn="l"/>
                <a:tab pos="8902700" algn="l"/>
                <a:tab pos="9359900" algn="l"/>
              </a:tabLst>
              <a:defRPr/>
            </a:pPr>
            <a:r>
              <a:rPr lang="en-US" sz="2400" dirty="0">
                <a:solidFill>
                  <a:srgbClr val="000000"/>
                </a:solidFill>
                <a:latin typeface="Times New Roman" pitchFamily="18" charset="0"/>
                <a:cs typeface="Times New Roman" pitchFamily="18" charset="0"/>
              </a:rPr>
              <a:t>    Behavior (interactions)</a:t>
            </a:r>
          </a:p>
          <a:p>
            <a:pPr marL="803275" lvl="1" indent="-342900" defTabSz="457200" fontAlgn="base">
              <a:spcBef>
                <a:spcPct val="0"/>
              </a:spcBef>
              <a:spcAft>
                <a:spcPct val="0"/>
              </a:spcAft>
              <a:buClr>
                <a:srgbClr val="000000"/>
              </a:buClr>
              <a:buSzPct val="45000"/>
              <a:buFont typeface="Wingdings" panose="05000000000000000000" pitchFamily="2" charset="2"/>
              <a:buChar char="Ø"/>
              <a:tabLst>
                <a:tab pos="215900" algn="l"/>
                <a:tab pos="673100" algn="l"/>
                <a:tab pos="1130300" algn="l"/>
                <a:tab pos="1587500" algn="l"/>
                <a:tab pos="2044700" algn="l"/>
                <a:tab pos="2501900" algn="l"/>
                <a:tab pos="2959100" algn="l"/>
                <a:tab pos="3416300" algn="l"/>
                <a:tab pos="3873500" algn="l"/>
                <a:tab pos="4330700" algn="l"/>
                <a:tab pos="4787900" algn="l"/>
                <a:tab pos="5245100" algn="l"/>
                <a:tab pos="5702300" algn="l"/>
                <a:tab pos="6159500" algn="l"/>
                <a:tab pos="6616700" algn="l"/>
                <a:tab pos="7073900" algn="l"/>
                <a:tab pos="7531100" algn="l"/>
                <a:tab pos="7988300" algn="l"/>
                <a:tab pos="8445500" algn="l"/>
                <a:tab pos="8902700" algn="l"/>
                <a:tab pos="9359900" algn="l"/>
              </a:tabLst>
              <a:defRPr/>
            </a:pPr>
            <a:r>
              <a:rPr lang="en-US" sz="2400" dirty="0">
                <a:solidFill>
                  <a:srgbClr val="000000"/>
                </a:solidFill>
                <a:latin typeface="Times New Roman" pitchFamily="18" charset="0"/>
                <a:cs typeface="Times New Roman" pitchFamily="18" charset="0"/>
              </a:rPr>
              <a:t>    Cognition (thought)</a:t>
            </a:r>
          </a:p>
          <a:p>
            <a:pPr marL="212725" indent="-209550" defTabSz="457200" fontAlgn="base">
              <a:spcBef>
                <a:spcPct val="0"/>
              </a:spcBef>
              <a:spcAft>
                <a:spcPct val="0"/>
              </a:spcAft>
              <a:buClr>
                <a:srgbClr val="000000"/>
              </a:buClr>
              <a:buSzPct val="45000"/>
              <a:buFont typeface="Wingdings" charset="2"/>
              <a:buChar char=""/>
              <a:tabLst>
                <a:tab pos="215900" algn="l"/>
                <a:tab pos="673100" algn="l"/>
                <a:tab pos="1130300" algn="l"/>
                <a:tab pos="1587500" algn="l"/>
                <a:tab pos="2044700" algn="l"/>
                <a:tab pos="2501900" algn="l"/>
                <a:tab pos="2959100" algn="l"/>
                <a:tab pos="3416300" algn="l"/>
                <a:tab pos="3873500" algn="l"/>
                <a:tab pos="4330700" algn="l"/>
                <a:tab pos="4787900" algn="l"/>
                <a:tab pos="5245100" algn="l"/>
                <a:tab pos="5702300" algn="l"/>
                <a:tab pos="6159500" algn="l"/>
                <a:tab pos="6616700" algn="l"/>
                <a:tab pos="7073900" algn="l"/>
                <a:tab pos="7531100" algn="l"/>
                <a:tab pos="7988300" algn="l"/>
                <a:tab pos="8445500" algn="l"/>
                <a:tab pos="8902700" algn="l"/>
                <a:tab pos="9359900" algn="l"/>
              </a:tabLst>
              <a:defRPr/>
            </a:pPr>
            <a:endParaRPr lang="en-US" sz="2400" dirty="0">
              <a:solidFill>
                <a:srgbClr val="000000"/>
              </a:solidFill>
              <a:latin typeface="Times New Roman" pitchFamily="18" charset="0"/>
              <a:cs typeface="Times New Roman" pitchFamily="18" charset="0"/>
            </a:endParaRPr>
          </a:p>
        </p:txBody>
      </p:sp>
      <p:sp>
        <p:nvSpPr>
          <p:cNvPr id="11267" name="Slide Number Placeholder 2"/>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spcBef>
                <a:spcPct val="0"/>
              </a:spcBef>
              <a:buClrTx/>
              <a:buFontTx/>
              <a:buNone/>
            </a:pPr>
            <a:fld id="{86736716-D384-45FE-9943-E6B18DFC55CB}" type="slidenum">
              <a:rPr lang="en-US" altLang="en-US" sz="1800"/>
              <a:pPr>
                <a:spcBef>
                  <a:spcPct val="0"/>
                </a:spcBef>
                <a:buClrTx/>
                <a:buFontTx/>
                <a:buNone/>
              </a:pPr>
              <a:t>11</a:t>
            </a:fld>
            <a:endParaRPr lang="en-US" altLang="en-US" sz="1800"/>
          </a:p>
        </p:txBody>
      </p:sp>
    </p:spTree>
    <p:extLst>
      <p:ext uri="{BB962C8B-B14F-4D97-AF65-F5344CB8AC3E}">
        <p14:creationId xmlns:p14="http://schemas.microsoft.com/office/powerpoint/2010/main" val="1837245470"/>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Number Placeholder 1"/>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spcBef>
                <a:spcPct val="0"/>
              </a:spcBef>
              <a:buClrTx/>
              <a:buFontTx/>
              <a:buNone/>
            </a:pPr>
            <a:fld id="{3B98A691-B056-4853-9028-03B226AEDB77}" type="slidenum">
              <a:rPr lang="en-US" altLang="en-US" sz="1800"/>
              <a:pPr>
                <a:spcBef>
                  <a:spcPct val="0"/>
                </a:spcBef>
                <a:buClrTx/>
                <a:buFontTx/>
                <a:buNone/>
              </a:pPr>
              <a:t>12</a:t>
            </a:fld>
            <a:endParaRPr lang="en-US" altLang="en-US" sz="1800"/>
          </a:p>
        </p:txBody>
      </p:sp>
      <p:pic>
        <p:nvPicPr>
          <p:cNvPr id="1331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5600" y="914400"/>
            <a:ext cx="6019800" cy="4953000"/>
          </a:xfrm>
          <a:prstGeom prst="rect">
            <a:avLst/>
          </a:prstGeom>
          <a:noFill/>
          <a:ln>
            <a:noFill/>
          </a:ln>
          <a:effectLst/>
          <a:extLst>
            <a:ext uri="{909E8E84-426E-40DD-AFC4-6F175D3DCCD1}">
              <a14:hiddenFill xmlns:a14="http://schemas.microsoft.com/office/drawing/2010/main">
                <a:solidFill>
                  <a:srgbClr val="00B8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5016457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ext Box 2"/>
          <p:cNvSpPr txBox="1">
            <a:spLocks noChangeArrowheads="1"/>
          </p:cNvSpPr>
          <p:nvPr/>
        </p:nvSpPr>
        <p:spPr bwMode="auto">
          <a:xfrm>
            <a:off x="1981200" y="990600"/>
            <a:ext cx="8458200" cy="5715000"/>
          </a:xfrm>
          <a:prstGeom prst="rect">
            <a:avLst/>
          </a:prstGeom>
          <a:noFill/>
          <a:ln w="9525" cap="flat">
            <a:noFill/>
            <a:round/>
            <a:headEnd/>
            <a:tailEnd/>
          </a:ln>
          <a:effectLst/>
        </p:spPr>
        <p:txBody>
          <a:bodyPr/>
          <a:lstStyle/>
          <a:p>
            <a:pPr marL="176213" indent="-168275" defTabSz="457200" fontAlgn="base">
              <a:lnSpc>
                <a:spcPct val="90000"/>
              </a:lnSpc>
              <a:spcBef>
                <a:spcPts val="375"/>
              </a:spcBef>
              <a:spcAft>
                <a:spcPct val="0"/>
              </a:spcAft>
              <a:buSzPct val="100000"/>
              <a:tabLst>
                <a:tab pos="168275" algn="l"/>
                <a:tab pos="625475" algn="l"/>
                <a:tab pos="1082675" algn="l"/>
                <a:tab pos="1539875" algn="l"/>
                <a:tab pos="1997075" algn="l"/>
                <a:tab pos="2454275" algn="l"/>
                <a:tab pos="2911475" algn="l"/>
                <a:tab pos="3368675" algn="l"/>
                <a:tab pos="3825875" algn="l"/>
                <a:tab pos="4283075" algn="l"/>
                <a:tab pos="4740275" algn="l"/>
                <a:tab pos="5197475" algn="l"/>
                <a:tab pos="5654675" algn="l"/>
                <a:tab pos="6111875" algn="l"/>
                <a:tab pos="6569075" algn="l"/>
                <a:tab pos="7026275" algn="l"/>
                <a:tab pos="7483475" algn="l"/>
                <a:tab pos="7940675" algn="l"/>
                <a:tab pos="8397875" algn="l"/>
                <a:tab pos="8855075" algn="l"/>
                <a:tab pos="9312275" algn="l"/>
              </a:tabLst>
              <a:defRPr/>
            </a:pPr>
            <a:endParaRPr lang="en-US" sz="2000" dirty="0">
              <a:solidFill>
                <a:srgbClr val="000000"/>
              </a:solidFill>
              <a:latin typeface="Times New Roman" pitchFamily="18" charset="0"/>
              <a:cs typeface="Times New Roman" pitchFamily="18" charset="0"/>
            </a:endParaRPr>
          </a:p>
          <a:p>
            <a:pPr marL="177800" indent="-168275" defTabSz="457200" fontAlgn="base">
              <a:lnSpc>
                <a:spcPct val="90000"/>
              </a:lnSpc>
              <a:spcBef>
                <a:spcPts val="800"/>
              </a:spcBef>
              <a:spcAft>
                <a:spcPct val="0"/>
              </a:spcAft>
              <a:buSzPct val="100000"/>
              <a:tabLst>
                <a:tab pos="168275" algn="l"/>
                <a:tab pos="625475" algn="l"/>
                <a:tab pos="1082675" algn="l"/>
                <a:tab pos="1539875" algn="l"/>
                <a:tab pos="1997075" algn="l"/>
                <a:tab pos="2454275" algn="l"/>
                <a:tab pos="2911475" algn="l"/>
                <a:tab pos="3368675" algn="l"/>
                <a:tab pos="3825875" algn="l"/>
                <a:tab pos="4283075" algn="l"/>
                <a:tab pos="4740275" algn="l"/>
                <a:tab pos="5197475" algn="l"/>
                <a:tab pos="5654675" algn="l"/>
                <a:tab pos="6111875" algn="l"/>
                <a:tab pos="6569075" algn="l"/>
                <a:tab pos="7026275" algn="l"/>
                <a:tab pos="7483475" algn="l"/>
                <a:tab pos="7940675" algn="l"/>
                <a:tab pos="8397875" algn="l"/>
                <a:tab pos="8855075" algn="l"/>
                <a:tab pos="9312275" algn="l"/>
              </a:tabLst>
              <a:defRPr/>
            </a:pPr>
            <a:r>
              <a:rPr lang="en-US" sz="2000" b="1" dirty="0">
                <a:solidFill>
                  <a:srgbClr val="000000"/>
                </a:solidFill>
                <a:latin typeface="Times New Roman" pitchFamily="18" charset="0"/>
                <a:cs typeface="Times New Roman" pitchFamily="18" charset="0"/>
              </a:rPr>
              <a:t>Characteristics of Intelligent system:</a:t>
            </a:r>
          </a:p>
          <a:p>
            <a:pPr marL="168275" indent="-168275" defTabSz="457200" fontAlgn="base">
              <a:lnSpc>
                <a:spcPct val="90000"/>
              </a:lnSpc>
              <a:spcBef>
                <a:spcPts val="700"/>
              </a:spcBef>
              <a:spcAft>
                <a:spcPct val="0"/>
              </a:spcAft>
              <a:buClr>
                <a:srgbClr val="000000"/>
              </a:buClr>
              <a:buSzPct val="100000"/>
              <a:buFont typeface="Arial" charset="0"/>
              <a:buChar char="•"/>
              <a:tabLst>
                <a:tab pos="168275" algn="l"/>
                <a:tab pos="625475" algn="l"/>
                <a:tab pos="1082675" algn="l"/>
                <a:tab pos="1539875" algn="l"/>
                <a:tab pos="1997075" algn="l"/>
                <a:tab pos="2454275" algn="l"/>
                <a:tab pos="2911475" algn="l"/>
                <a:tab pos="3368675" algn="l"/>
                <a:tab pos="3825875" algn="l"/>
                <a:tab pos="4283075" algn="l"/>
                <a:tab pos="4740275" algn="l"/>
                <a:tab pos="5197475" algn="l"/>
                <a:tab pos="5654675" algn="l"/>
                <a:tab pos="6111875" algn="l"/>
                <a:tab pos="6569075" algn="l"/>
                <a:tab pos="7026275" algn="l"/>
                <a:tab pos="7483475" algn="l"/>
                <a:tab pos="7940675" algn="l"/>
                <a:tab pos="8397875" algn="l"/>
                <a:tab pos="8855075" algn="l"/>
                <a:tab pos="9312275" algn="l"/>
              </a:tabLst>
              <a:defRPr/>
            </a:pPr>
            <a:r>
              <a:rPr lang="en-US" sz="2000" dirty="0">
                <a:solidFill>
                  <a:srgbClr val="000000"/>
                </a:solidFill>
                <a:latin typeface="Times New Roman" pitchFamily="18" charset="0"/>
                <a:cs typeface="Times New Roman" pitchFamily="18" charset="0"/>
              </a:rPr>
              <a:t>Use vast amount of knowledge </a:t>
            </a:r>
          </a:p>
          <a:p>
            <a:pPr marL="168275" indent="-168275" defTabSz="457200" fontAlgn="base">
              <a:lnSpc>
                <a:spcPct val="90000"/>
              </a:lnSpc>
              <a:spcBef>
                <a:spcPts val="700"/>
              </a:spcBef>
              <a:spcAft>
                <a:spcPct val="0"/>
              </a:spcAft>
              <a:buClr>
                <a:srgbClr val="000000"/>
              </a:buClr>
              <a:buSzPct val="100000"/>
              <a:buFont typeface="Arial" charset="0"/>
              <a:buChar char="•"/>
              <a:tabLst>
                <a:tab pos="168275" algn="l"/>
                <a:tab pos="625475" algn="l"/>
                <a:tab pos="1082675" algn="l"/>
                <a:tab pos="1539875" algn="l"/>
                <a:tab pos="1997075" algn="l"/>
                <a:tab pos="2454275" algn="l"/>
                <a:tab pos="2911475" algn="l"/>
                <a:tab pos="3368675" algn="l"/>
                <a:tab pos="3825875" algn="l"/>
                <a:tab pos="4283075" algn="l"/>
                <a:tab pos="4740275" algn="l"/>
                <a:tab pos="5197475" algn="l"/>
                <a:tab pos="5654675" algn="l"/>
                <a:tab pos="6111875" algn="l"/>
                <a:tab pos="6569075" algn="l"/>
                <a:tab pos="7026275" algn="l"/>
                <a:tab pos="7483475" algn="l"/>
                <a:tab pos="7940675" algn="l"/>
                <a:tab pos="8397875" algn="l"/>
                <a:tab pos="8855075" algn="l"/>
                <a:tab pos="9312275" algn="l"/>
              </a:tabLst>
              <a:defRPr/>
            </a:pPr>
            <a:r>
              <a:rPr lang="en-US" sz="2000" dirty="0">
                <a:solidFill>
                  <a:srgbClr val="000000"/>
                </a:solidFill>
                <a:latin typeface="Times New Roman" pitchFamily="18" charset="0"/>
                <a:cs typeface="Times New Roman" pitchFamily="18" charset="0"/>
              </a:rPr>
              <a:t>Learn from experience and adopt to changing environment</a:t>
            </a:r>
          </a:p>
          <a:p>
            <a:pPr marL="168275" indent="-168275" defTabSz="457200" fontAlgn="base">
              <a:lnSpc>
                <a:spcPct val="90000"/>
              </a:lnSpc>
              <a:spcBef>
                <a:spcPts val="700"/>
              </a:spcBef>
              <a:spcAft>
                <a:spcPct val="0"/>
              </a:spcAft>
              <a:buClr>
                <a:srgbClr val="000000"/>
              </a:buClr>
              <a:buSzPct val="100000"/>
              <a:buFont typeface="Arial" charset="0"/>
              <a:buChar char="•"/>
              <a:tabLst>
                <a:tab pos="168275" algn="l"/>
                <a:tab pos="625475" algn="l"/>
                <a:tab pos="1082675" algn="l"/>
                <a:tab pos="1539875" algn="l"/>
                <a:tab pos="1997075" algn="l"/>
                <a:tab pos="2454275" algn="l"/>
                <a:tab pos="2911475" algn="l"/>
                <a:tab pos="3368675" algn="l"/>
                <a:tab pos="3825875" algn="l"/>
                <a:tab pos="4283075" algn="l"/>
                <a:tab pos="4740275" algn="l"/>
                <a:tab pos="5197475" algn="l"/>
                <a:tab pos="5654675" algn="l"/>
                <a:tab pos="6111875" algn="l"/>
                <a:tab pos="6569075" algn="l"/>
                <a:tab pos="7026275" algn="l"/>
                <a:tab pos="7483475" algn="l"/>
                <a:tab pos="7940675" algn="l"/>
                <a:tab pos="8397875" algn="l"/>
                <a:tab pos="8855075" algn="l"/>
                <a:tab pos="9312275" algn="l"/>
              </a:tabLst>
              <a:defRPr/>
            </a:pPr>
            <a:r>
              <a:rPr lang="en-US" sz="2000" dirty="0">
                <a:solidFill>
                  <a:srgbClr val="000000"/>
                </a:solidFill>
                <a:latin typeface="Times New Roman" pitchFamily="18" charset="0"/>
                <a:cs typeface="Times New Roman" pitchFamily="18" charset="0"/>
              </a:rPr>
              <a:t>Interact with human using natural language and speech</a:t>
            </a:r>
          </a:p>
          <a:p>
            <a:pPr marL="168275" indent="-168275" defTabSz="457200" fontAlgn="base">
              <a:lnSpc>
                <a:spcPct val="90000"/>
              </a:lnSpc>
              <a:spcBef>
                <a:spcPts val="700"/>
              </a:spcBef>
              <a:spcAft>
                <a:spcPct val="0"/>
              </a:spcAft>
              <a:buClr>
                <a:srgbClr val="000000"/>
              </a:buClr>
              <a:buSzPct val="100000"/>
              <a:buFont typeface="Arial" charset="0"/>
              <a:buChar char="•"/>
              <a:tabLst>
                <a:tab pos="168275" algn="l"/>
                <a:tab pos="625475" algn="l"/>
                <a:tab pos="1082675" algn="l"/>
                <a:tab pos="1539875" algn="l"/>
                <a:tab pos="1997075" algn="l"/>
                <a:tab pos="2454275" algn="l"/>
                <a:tab pos="2911475" algn="l"/>
                <a:tab pos="3368675" algn="l"/>
                <a:tab pos="3825875" algn="l"/>
                <a:tab pos="4283075" algn="l"/>
                <a:tab pos="4740275" algn="l"/>
                <a:tab pos="5197475" algn="l"/>
                <a:tab pos="5654675" algn="l"/>
                <a:tab pos="6111875" algn="l"/>
                <a:tab pos="6569075" algn="l"/>
                <a:tab pos="7026275" algn="l"/>
                <a:tab pos="7483475" algn="l"/>
                <a:tab pos="7940675" algn="l"/>
                <a:tab pos="8397875" algn="l"/>
                <a:tab pos="8855075" algn="l"/>
                <a:tab pos="9312275" algn="l"/>
              </a:tabLst>
              <a:defRPr/>
            </a:pPr>
            <a:r>
              <a:rPr lang="en-US" sz="2000" dirty="0">
                <a:solidFill>
                  <a:srgbClr val="000000"/>
                </a:solidFill>
                <a:latin typeface="Times New Roman" pitchFamily="18" charset="0"/>
                <a:cs typeface="Times New Roman" pitchFamily="18" charset="0"/>
              </a:rPr>
              <a:t>Respond in real time</a:t>
            </a:r>
          </a:p>
          <a:p>
            <a:pPr marL="168275" indent="-168275" defTabSz="457200" fontAlgn="base">
              <a:lnSpc>
                <a:spcPct val="90000"/>
              </a:lnSpc>
              <a:spcBef>
                <a:spcPts val="700"/>
              </a:spcBef>
              <a:spcAft>
                <a:spcPct val="0"/>
              </a:spcAft>
              <a:buClr>
                <a:srgbClr val="000000"/>
              </a:buClr>
              <a:buSzPct val="100000"/>
              <a:buFont typeface="Arial" charset="0"/>
              <a:buChar char="•"/>
              <a:tabLst>
                <a:tab pos="168275" algn="l"/>
                <a:tab pos="625475" algn="l"/>
                <a:tab pos="1082675" algn="l"/>
                <a:tab pos="1539875" algn="l"/>
                <a:tab pos="1997075" algn="l"/>
                <a:tab pos="2454275" algn="l"/>
                <a:tab pos="2911475" algn="l"/>
                <a:tab pos="3368675" algn="l"/>
                <a:tab pos="3825875" algn="l"/>
                <a:tab pos="4283075" algn="l"/>
                <a:tab pos="4740275" algn="l"/>
                <a:tab pos="5197475" algn="l"/>
                <a:tab pos="5654675" algn="l"/>
                <a:tab pos="6111875" algn="l"/>
                <a:tab pos="6569075" algn="l"/>
                <a:tab pos="7026275" algn="l"/>
                <a:tab pos="7483475" algn="l"/>
                <a:tab pos="7940675" algn="l"/>
                <a:tab pos="8397875" algn="l"/>
                <a:tab pos="8855075" algn="l"/>
                <a:tab pos="9312275" algn="l"/>
              </a:tabLst>
              <a:defRPr/>
            </a:pPr>
            <a:r>
              <a:rPr lang="en-US" sz="2000" dirty="0">
                <a:solidFill>
                  <a:srgbClr val="000000"/>
                </a:solidFill>
                <a:latin typeface="Times New Roman" pitchFamily="18" charset="0"/>
                <a:cs typeface="Times New Roman" pitchFamily="18" charset="0"/>
              </a:rPr>
              <a:t>Tolerate error and ambiguity in communication</a:t>
            </a:r>
          </a:p>
          <a:p>
            <a:pPr marL="176213" indent="-168275" defTabSz="457200" fontAlgn="base">
              <a:lnSpc>
                <a:spcPct val="90000"/>
              </a:lnSpc>
              <a:spcBef>
                <a:spcPts val="700"/>
              </a:spcBef>
              <a:spcAft>
                <a:spcPct val="0"/>
              </a:spcAft>
              <a:buSzPct val="100000"/>
              <a:tabLst>
                <a:tab pos="168275" algn="l"/>
                <a:tab pos="625475" algn="l"/>
                <a:tab pos="1082675" algn="l"/>
                <a:tab pos="1539875" algn="l"/>
                <a:tab pos="1997075" algn="l"/>
                <a:tab pos="2454275" algn="l"/>
                <a:tab pos="2911475" algn="l"/>
                <a:tab pos="3368675" algn="l"/>
                <a:tab pos="3825875" algn="l"/>
                <a:tab pos="4283075" algn="l"/>
                <a:tab pos="4740275" algn="l"/>
                <a:tab pos="5197475" algn="l"/>
                <a:tab pos="5654675" algn="l"/>
                <a:tab pos="6111875" algn="l"/>
                <a:tab pos="6569075" algn="l"/>
                <a:tab pos="7026275" algn="l"/>
                <a:tab pos="7483475" algn="l"/>
                <a:tab pos="7940675" algn="l"/>
                <a:tab pos="8397875" algn="l"/>
                <a:tab pos="8855075" algn="l"/>
                <a:tab pos="9312275" algn="l"/>
              </a:tabLst>
              <a:defRPr/>
            </a:pPr>
            <a:endParaRPr lang="en-US" sz="2800" dirty="0">
              <a:solidFill>
                <a:srgbClr val="000000"/>
              </a:solidFill>
            </a:endParaRPr>
          </a:p>
        </p:txBody>
      </p:sp>
      <p:sp>
        <p:nvSpPr>
          <p:cNvPr id="14339"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spcBef>
                <a:spcPct val="0"/>
              </a:spcBef>
              <a:buClrTx/>
              <a:buFontTx/>
              <a:buNone/>
            </a:pPr>
            <a:fld id="{E08228C0-E4D8-48EF-9CE8-210EE29FCC4D}" type="slidenum">
              <a:rPr lang="en-US" altLang="en-US" sz="1800">
                <a:latin typeface="Times New Roman" panose="02020603050405020304" pitchFamily="18" charset="0"/>
                <a:cs typeface="Times New Roman" panose="02020603050405020304" pitchFamily="18" charset="0"/>
              </a:rPr>
              <a:pPr>
                <a:spcBef>
                  <a:spcPct val="0"/>
                </a:spcBef>
                <a:buClrTx/>
                <a:buFontTx/>
                <a:buNone/>
              </a:pPr>
              <a:t>13</a:t>
            </a:fld>
            <a:endParaRPr lang="en-US" altLang="en-US" sz="18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13094771"/>
      </p:ext>
    </p:extLst>
  </p:cSld>
  <p:clrMapOvr>
    <a:masterClrMapping/>
  </p:clrMapOvr>
  <p:transition spd="med"/>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additive="repl">
                                        <p:cTn id="6" dur="1" fill="hold">
                                          <p:stCondLst>
                                            <p:cond delay="0"/>
                                          </p:stCondLst>
                                        </p:cTn>
                                        <p:tgtEl>
                                          <p:spTgt spid="2">
                                            <p:txEl>
                                              <p:pRg st="1" end="1"/>
                                            </p:txEl>
                                          </p:spTgt>
                                        </p:tgtEl>
                                        <p:attrNameLst>
                                          <p:attrName>style.visibility</p:attrName>
                                        </p:attrNameLst>
                                      </p:cBhvr>
                                      <p:to>
                                        <p:strVal val="visible"/>
                                      </p:to>
                                    </p:set>
                                    <p:animEffect transition="in" filter="box(in)">
                                      <p:cBhvr additive="repl">
                                        <p:cTn id="7" dur="500"/>
                                        <p:tgtEl>
                                          <p:spTgt spid="2">
                                            <p:txEl>
                                              <p:pRg st="1" end="1"/>
                                            </p:txEl>
                                          </p:spTgt>
                                        </p:tgtEl>
                                      </p:cBhvr>
                                    </p:animEffect>
                                  </p:childTnLst>
                                </p:cTn>
                              </p:par>
                              <p:par>
                                <p:cTn id="8" presetID="4" presetClass="entr" presetSubtype="16" fill="hold" nodeType="withEffect">
                                  <p:stCondLst>
                                    <p:cond delay="0"/>
                                  </p:stCondLst>
                                  <p:childTnLst>
                                    <p:set>
                                      <p:cBhvr additive="repl">
                                        <p:cTn id="9" dur="1" fill="hold">
                                          <p:stCondLst>
                                            <p:cond delay="0"/>
                                          </p:stCondLst>
                                        </p:cTn>
                                        <p:tgtEl>
                                          <p:spTgt spid="2">
                                            <p:txEl>
                                              <p:pRg st="2" end="2"/>
                                            </p:txEl>
                                          </p:spTgt>
                                        </p:tgtEl>
                                        <p:attrNameLst>
                                          <p:attrName>style.visibility</p:attrName>
                                        </p:attrNameLst>
                                      </p:cBhvr>
                                      <p:to>
                                        <p:strVal val="visible"/>
                                      </p:to>
                                    </p:set>
                                    <p:animEffect transition="in" filter="box(in)">
                                      <p:cBhvr additive="repl">
                                        <p:cTn id="10" dur="500"/>
                                        <p:tgtEl>
                                          <p:spTgt spid="2">
                                            <p:txEl>
                                              <p:pRg st="2" end="2"/>
                                            </p:txEl>
                                          </p:spTgt>
                                        </p:tgtEl>
                                      </p:cBhvr>
                                    </p:animEffect>
                                  </p:childTnLst>
                                </p:cTn>
                              </p:par>
                              <p:par>
                                <p:cTn id="11" presetID="4" presetClass="entr" presetSubtype="16" fill="hold" nodeType="withEffect">
                                  <p:stCondLst>
                                    <p:cond delay="0"/>
                                  </p:stCondLst>
                                  <p:childTnLst>
                                    <p:set>
                                      <p:cBhvr additive="repl">
                                        <p:cTn id="12" dur="1" fill="hold">
                                          <p:stCondLst>
                                            <p:cond delay="0"/>
                                          </p:stCondLst>
                                        </p:cTn>
                                        <p:tgtEl>
                                          <p:spTgt spid="2">
                                            <p:txEl>
                                              <p:pRg st="3" end="3"/>
                                            </p:txEl>
                                          </p:spTgt>
                                        </p:tgtEl>
                                        <p:attrNameLst>
                                          <p:attrName>style.visibility</p:attrName>
                                        </p:attrNameLst>
                                      </p:cBhvr>
                                      <p:to>
                                        <p:strVal val="visible"/>
                                      </p:to>
                                    </p:set>
                                    <p:animEffect transition="in" filter="box(in)">
                                      <p:cBhvr additive="repl">
                                        <p:cTn id="13" dur="500"/>
                                        <p:tgtEl>
                                          <p:spTgt spid="2">
                                            <p:txEl>
                                              <p:pRg st="3" end="3"/>
                                            </p:txEl>
                                          </p:spTgt>
                                        </p:tgtEl>
                                      </p:cBhvr>
                                    </p:animEffect>
                                  </p:childTnLst>
                                </p:cTn>
                              </p:par>
                              <p:par>
                                <p:cTn id="14" presetID="4" presetClass="entr" presetSubtype="16" fill="hold" nodeType="withEffect">
                                  <p:stCondLst>
                                    <p:cond delay="0"/>
                                  </p:stCondLst>
                                  <p:childTnLst>
                                    <p:set>
                                      <p:cBhvr additive="repl">
                                        <p:cTn id="15" dur="1" fill="hold">
                                          <p:stCondLst>
                                            <p:cond delay="0"/>
                                          </p:stCondLst>
                                        </p:cTn>
                                        <p:tgtEl>
                                          <p:spTgt spid="2">
                                            <p:txEl>
                                              <p:pRg st="4" end="4"/>
                                            </p:txEl>
                                          </p:spTgt>
                                        </p:tgtEl>
                                        <p:attrNameLst>
                                          <p:attrName>style.visibility</p:attrName>
                                        </p:attrNameLst>
                                      </p:cBhvr>
                                      <p:to>
                                        <p:strVal val="visible"/>
                                      </p:to>
                                    </p:set>
                                    <p:animEffect transition="in" filter="box(in)">
                                      <p:cBhvr additive="repl">
                                        <p:cTn id="16" dur="500"/>
                                        <p:tgtEl>
                                          <p:spTgt spid="2">
                                            <p:txEl>
                                              <p:pRg st="4" end="4"/>
                                            </p:txEl>
                                          </p:spTgt>
                                        </p:tgtEl>
                                      </p:cBhvr>
                                    </p:animEffect>
                                  </p:childTnLst>
                                </p:cTn>
                              </p:par>
                              <p:par>
                                <p:cTn id="17" presetID="4" presetClass="entr" presetSubtype="16" fill="hold" nodeType="withEffect">
                                  <p:stCondLst>
                                    <p:cond delay="0"/>
                                  </p:stCondLst>
                                  <p:childTnLst>
                                    <p:set>
                                      <p:cBhvr additive="repl">
                                        <p:cTn id="18" dur="1" fill="hold">
                                          <p:stCondLst>
                                            <p:cond delay="0"/>
                                          </p:stCondLst>
                                        </p:cTn>
                                        <p:tgtEl>
                                          <p:spTgt spid="2">
                                            <p:txEl>
                                              <p:pRg st="5" end="5"/>
                                            </p:txEl>
                                          </p:spTgt>
                                        </p:tgtEl>
                                        <p:attrNameLst>
                                          <p:attrName>style.visibility</p:attrName>
                                        </p:attrNameLst>
                                      </p:cBhvr>
                                      <p:to>
                                        <p:strVal val="visible"/>
                                      </p:to>
                                    </p:set>
                                    <p:animEffect transition="in" filter="box(in)">
                                      <p:cBhvr additive="repl">
                                        <p:cTn id="19" dur="500"/>
                                        <p:tgtEl>
                                          <p:spTgt spid="2">
                                            <p:txEl>
                                              <p:pRg st="5" end="5"/>
                                            </p:txEl>
                                          </p:spTgt>
                                        </p:tgtEl>
                                      </p:cBhvr>
                                    </p:animEffect>
                                  </p:childTnLst>
                                </p:cTn>
                              </p:par>
                              <p:par>
                                <p:cTn id="20" presetID="4" presetClass="entr" presetSubtype="16" fill="hold" nodeType="withEffect">
                                  <p:stCondLst>
                                    <p:cond delay="0"/>
                                  </p:stCondLst>
                                  <p:childTnLst>
                                    <p:set>
                                      <p:cBhvr additive="repl">
                                        <p:cTn id="21" dur="1" fill="hold">
                                          <p:stCondLst>
                                            <p:cond delay="0"/>
                                          </p:stCondLst>
                                        </p:cTn>
                                        <p:tgtEl>
                                          <p:spTgt spid="2">
                                            <p:txEl>
                                              <p:pRg st="6" end="6"/>
                                            </p:txEl>
                                          </p:spTgt>
                                        </p:tgtEl>
                                        <p:attrNameLst>
                                          <p:attrName>style.visibility</p:attrName>
                                        </p:attrNameLst>
                                      </p:cBhvr>
                                      <p:to>
                                        <p:strVal val="visible"/>
                                      </p:to>
                                    </p:set>
                                    <p:animEffect transition="in" filter="box(in)">
                                      <p:cBhvr additive="repl">
                                        <p:cTn id="22" dur="500"/>
                                        <p:tgtEl>
                                          <p:spTgt spid="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6386" name="Text Box 1"/>
          <p:cNvSpPr txBox="1">
            <a:spLocks noChangeArrowheads="1"/>
          </p:cNvSpPr>
          <p:nvPr/>
        </p:nvSpPr>
        <p:spPr bwMode="auto">
          <a:xfrm>
            <a:off x="1752600" y="350838"/>
            <a:ext cx="8458200" cy="868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2800" b="1" dirty="0">
                <a:latin typeface="Times New Roman" panose="02020603050405020304" pitchFamily="18" charset="0"/>
                <a:cs typeface="Times New Roman" panose="02020603050405020304" pitchFamily="18" charset="0"/>
              </a:rPr>
              <a:t>Artificial Intelligence  vs. KBS</a:t>
            </a:r>
          </a:p>
        </p:txBody>
      </p:sp>
      <p:sp>
        <p:nvSpPr>
          <p:cNvPr id="16387" name="Text Box 2"/>
          <p:cNvSpPr txBox="1">
            <a:spLocks noChangeArrowheads="1"/>
          </p:cNvSpPr>
          <p:nvPr/>
        </p:nvSpPr>
        <p:spPr bwMode="auto">
          <a:xfrm>
            <a:off x="1752600" y="1371600"/>
            <a:ext cx="86868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marL="333375" indent="-333375">
              <a:spcBef>
                <a:spcPts val="800"/>
              </a:spcBef>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3200">
                <a:solidFill>
                  <a:srgbClr val="000000"/>
                </a:solidFill>
                <a:latin typeface="Arial" panose="020B0604020202020204" pitchFamily="34" charset="0"/>
                <a:ea typeface="Droid Sans Fallback" charset="0"/>
                <a:cs typeface="Droid Sans Fallback" charset="0"/>
              </a:defRPr>
            </a:lvl1pPr>
            <a:lvl2pPr marL="733425" indent="-276225">
              <a:spcBef>
                <a:spcPts val="700"/>
              </a:spcBef>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000">
                <a:solidFill>
                  <a:srgbClr val="000000"/>
                </a:solidFill>
                <a:latin typeface="Arial" panose="020B0604020202020204" pitchFamily="34" charset="0"/>
                <a:ea typeface="Droid Sans Fallback" charset="0"/>
                <a:cs typeface="Droid Sans Fallback" charset="0"/>
              </a:defRPr>
            </a:lvl9pPr>
          </a:lstStyle>
          <a:p>
            <a:pPr defTabSz="457200" fontAlgn="base">
              <a:spcAft>
                <a:spcPct val="0"/>
              </a:spcAft>
              <a:buFont typeface="Arial" panose="020B0604020202020204" pitchFamily="34" charset="0"/>
              <a:buChar char="•"/>
            </a:pPr>
            <a:r>
              <a:rPr lang="en-US" altLang="en-US" sz="2000">
                <a:latin typeface="Times New Roman" panose="02020603050405020304" pitchFamily="18" charset="0"/>
                <a:cs typeface="Times New Roman" panose="02020603050405020304" pitchFamily="18" charset="0"/>
              </a:rPr>
              <a:t>Knowledge based system is part of Artificial Intelligence</a:t>
            </a:r>
          </a:p>
          <a:p>
            <a:pPr defTabSz="457200" fontAlgn="base">
              <a:spcAft>
                <a:spcPct val="0"/>
              </a:spcAft>
              <a:buFont typeface="Arial" panose="020B0604020202020204" pitchFamily="34" charset="0"/>
              <a:buChar char="•"/>
            </a:pPr>
            <a:r>
              <a:rPr lang="en-US" altLang="en-US" sz="2000">
                <a:latin typeface="Times New Roman" panose="02020603050405020304" pitchFamily="18" charset="0"/>
                <a:cs typeface="Times New Roman" panose="02020603050405020304" pitchFamily="18" charset="0"/>
              </a:rPr>
              <a:t>AI also requires extensive knowledge of the subject at hand.  </a:t>
            </a:r>
          </a:p>
          <a:p>
            <a:pPr lvl="1" defTabSz="457200" fontAlgn="base">
              <a:spcAft>
                <a:spcPct val="0"/>
              </a:spcAft>
              <a:buFont typeface="Arial" panose="020B0604020202020204" pitchFamily="34" charset="0"/>
              <a:buChar char="–"/>
            </a:pPr>
            <a:r>
              <a:rPr lang="en-US" altLang="en-US" sz="2000">
                <a:latin typeface="Times New Roman" panose="02020603050405020304" pitchFamily="18" charset="0"/>
                <a:cs typeface="Times New Roman" panose="02020603050405020304" pitchFamily="18" charset="0"/>
              </a:rPr>
              <a:t>AI program should have knowledge base</a:t>
            </a:r>
          </a:p>
          <a:p>
            <a:pPr lvl="1" defTabSz="457200" fontAlgn="base">
              <a:spcAft>
                <a:spcPct val="0"/>
              </a:spcAft>
              <a:buFont typeface="Arial" panose="020B0604020202020204" pitchFamily="34" charset="0"/>
              <a:buChar char="–"/>
            </a:pPr>
            <a:r>
              <a:rPr lang="en-US" altLang="en-US" sz="2000">
                <a:latin typeface="Times New Roman" panose="02020603050405020304" pitchFamily="18" charset="0"/>
                <a:cs typeface="Times New Roman" panose="02020603050405020304" pitchFamily="18" charset="0"/>
              </a:rPr>
              <a:t>Knowledge representation is one of the most important and most active areas in AI.</a:t>
            </a:r>
          </a:p>
          <a:p>
            <a:pPr lvl="1" defTabSz="457200" fontAlgn="base">
              <a:spcAft>
                <a:spcPct val="0"/>
              </a:spcAft>
              <a:buFont typeface="Arial" panose="020B0604020202020204" pitchFamily="34" charset="0"/>
              <a:buChar char="–"/>
            </a:pPr>
            <a:r>
              <a:rPr lang="en-US" altLang="en-US" sz="2000">
                <a:latin typeface="Times New Roman" panose="02020603050405020304" pitchFamily="18" charset="0"/>
                <a:cs typeface="Times New Roman" panose="02020603050405020304" pitchFamily="18" charset="0"/>
              </a:rPr>
              <a:t>AI programs should be learning in nature and update its knowledge accordingly.</a:t>
            </a:r>
          </a:p>
        </p:txBody>
      </p:sp>
      <p:sp>
        <p:nvSpPr>
          <p:cNvPr id="1638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spcBef>
                <a:spcPct val="0"/>
              </a:spcBef>
              <a:buClrTx/>
              <a:buFontTx/>
              <a:buNone/>
            </a:pPr>
            <a:fld id="{CEAECF5F-D358-4EC3-A910-9B66C37A91DC}" type="slidenum">
              <a:rPr lang="en-US" altLang="en-US" sz="1800"/>
              <a:pPr>
                <a:spcBef>
                  <a:spcPct val="0"/>
                </a:spcBef>
                <a:buClrTx/>
                <a:buFontTx/>
                <a:buNone/>
              </a:pPr>
              <a:t>14</a:t>
            </a:fld>
            <a:endParaRPr lang="en-US" altLang="en-US" sz="1800"/>
          </a:p>
        </p:txBody>
      </p:sp>
    </p:spTree>
    <p:extLst>
      <p:ext uri="{BB962C8B-B14F-4D97-AF65-F5344CB8AC3E}">
        <p14:creationId xmlns:p14="http://schemas.microsoft.com/office/powerpoint/2010/main" val="2845041420"/>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8434" name="Text Box 1"/>
          <p:cNvSpPr txBox="1">
            <a:spLocks noChangeArrowheads="1"/>
          </p:cNvSpPr>
          <p:nvPr/>
        </p:nvSpPr>
        <p:spPr bwMode="auto">
          <a:xfrm>
            <a:off x="1981200" y="274638"/>
            <a:ext cx="8229600"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GB" altLang="en-US" sz="4000" b="1" dirty="0">
                <a:latin typeface="Times New Roman" panose="02020603050405020304" pitchFamily="18" charset="0"/>
                <a:cs typeface="Times New Roman" panose="02020603050405020304" pitchFamily="18" charset="0"/>
              </a:rPr>
              <a:t>What is Knowledge</a:t>
            </a:r>
          </a:p>
        </p:txBody>
      </p:sp>
      <p:sp>
        <p:nvSpPr>
          <p:cNvPr id="2" name="Text Box 2"/>
          <p:cNvSpPr txBox="1">
            <a:spLocks noChangeArrowheads="1"/>
          </p:cNvSpPr>
          <p:nvPr/>
        </p:nvSpPr>
        <p:spPr bwMode="auto">
          <a:xfrm>
            <a:off x="1828800" y="990600"/>
            <a:ext cx="8382000" cy="5486400"/>
          </a:xfrm>
          <a:prstGeom prst="rect">
            <a:avLst/>
          </a:prstGeom>
          <a:noFill/>
          <a:ln w="9525" cap="flat">
            <a:noFill/>
            <a:round/>
            <a:headEnd/>
            <a:tailEnd/>
          </a:ln>
          <a:effectLst/>
        </p:spPr>
        <p:txBody>
          <a:bodyPr/>
          <a:lstStyle/>
          <a:p>
            <a:pPr marL="219075" indent="-219075" defTabSz="457200" fontAlgn="base">
              <a:spcBef>
                <a:spcPts val="700"/>
              </a:spcBef>
              <a:spcAft>
                <a:spcPct val="0"/>
              </a:spcAft>
              <a:buClr>
                <a:srgbClr val="000000"/>
              </a:buClr>
              <a:buSzPct val="100000"/>
              <a:buFont typeface="Arial" charset="0"/>
              <a:buChar char="•"/>
              <a:tabLst>
                <a:tab pos="219075" algn="l"/>
                <a:tab pos="676275" algn="l"/>
                <a:tab pos="1133475" algn="l"/>
                <a:tab pos="1590675" algn="l"/>
                <a:tab pos="2047875" algn="l"/>
                <a:tab pos="2505075" algn="l"/>
                <a:tab pos="2962275" algn="l"/>
                <a:tab pos="3419475" algn="l"/>
                <a:tab pos="3876675" algn="l"/>
                <a:tab pos="4333875" algn="l"/>
                <a:tab pos="4791075" algn="l"/>
                <a:tab pos="5248275" algn="l"/>
                <a:tab pos="5705475" algn="l"/>
                <a:tab pos="6162675" algn="l"/>
                <a:tab pos="6619875" algn="l"/>
                <a:tab pos="7077075" algn="l"/>
                <a:tab pos="7534275" algn="l"/>
                <a:tab pos="7991475" algn="l"/>
                <a:tab pos="8448675" algn="l"/>
                <a:tab pos="8905875" algn="l"/>
                <a:tab pos="9363075" algn="l"/>
              </a:tabLst>
              <a:defRPr/>
            </a:pPr>
            <a:r>
              <a:rPr lang="en-GB" sz="2000" dirty="0">
                <a:solidFill>
                  <a:srgbClr val="000000"/>
                </a:solidFill>
                <a:latin typeface="Times New Roman" pitchFamily="18" charset="0"/>
                <a:cs typeface="Times New Roman" pitchFamily="18" charset="0"/>
              </a:rPr>
              <a:t>Knowledge includes facts about the real world entities and the relationship between them</a:t>
            </a:r>
          </a:p>
          <a:p>
            <a:pPr marL="733425" lvl="1" indent="-276225" defTabSz="457200" fontAlgn="base">
              <a:spcBef>
                <a:spcPts val="600"/>
              </a:spcBef>
              <a:spcAft>
                <a:spcPct val="0"/>
              </a:spcAft>
              <a:buClr>
                <a:srgbClr val="000000"/>
              </a:buClr>
              <a:buSzPct val="100000"/>
              <a:buFont typeface="Arial" charset="0"/>
              <a:buChar char="–"/>
              <a:tabLst>
                <a:tab pos="219075" algn="l"/>
                <a:tab pos="676275" algn="l"/>
                <a:tab pos="1133475" algn="l"/>
                <a:tab pos="1590675" algn="l"/>
                <a:tab pos="2047875" algn="l"/>
                <a:tab pos="2505075" algn="l"/>
                <a:tab pos="2962275" algn="l"/>
                <a:tab pos="3419475" algn="l"/>
                <a:tab pos="3876675" algn="l"/>
                <a:tab pos="4333875" algn="l"/>
                <a:tab pos="4791075" algn="l"/>
                <a:tab pos="5248275" algn="l"/>
                <a:tab pos="5705475" algn="l"/>
                <a:tab pos="6162675" algn="l"/>
                <a:tab pos="6619875" algn="l"/>
                <a:tab pos="7077075" algn="l"/>
                <a:tab pos="7534275" algn="l"/>
                <a:tab pos="7991475" algn="l"/>
                <a:tab pos="8448675" algn="l"/>
                <a:tab pos="8905875" algn="l"/>
                <a:tab pos="9363075" algn="l"/>
              </a:tabLst>
              <a:defRPr/>
            </a:pPr>
            <a:r>
              <a:rPr lang="en-US" sz="2000" dirty="0">
                <a:solidFill>
                  <a:srgbClr val="000000"/>
                </a:solidFill>
                <a:latin typeface="Times New Roman" pitchFamily="18" charset="0"/>
                <a:cs typeface="Times New Roman" pitchFamily="18" charset="0"/>
              </a:rPr>
              <a:t>It is an understanding gained through experience</a:t>
            </a:r>
          </a:p>
          <a:p>
            <a:pPr marL="733425" lvl="1" indent="-276225" defTabSz="457200" fontAlgn="base">
              <a:spcBef>
                <a:spcPts val="600"/>
              </a:spcBef>
              <a:spcAft>
                <a:spcPct val="0"/>
              </a:spcAft>
              <a:buClr>
                <a:srgbClr val="000000"/>
              </a:buClr>
              <a:buSzPct val="100000"/>
              <a:buFont typeface="Arial" charset="0"/>
              <a:buChar char="–"/>
              <a:tabLst>
                <a:tab pos="219075" algn="l"/>
                <a:tab pos="676275" algn="l"/>
                <a:tab pos="1133475" algn="l"/>
                <a:tab pos="1590675" algn="l"/>
                <a:tab pos="2047875" algn="l"/>
                <a:tab pos="2505075" algn="l"/>
                <a:tab pos="2962275" algn="l"/>
                <a:tab pos="3419475" algn="l"/>
                <a:tab pos="3876675" algn="l"/>
                <a:tab pos="4333875" algn="l"/>
                <a:tab pos="4791075" algn="l"/>
                <a:tab pos="5248275" algn="l"/>
                <a:tab pos="5705475" algn="l"/>
                <a:tab pos="6162675" algn="l"/>
                <a:tab pos="6619875" algn="l"/>
                <a:tab pos="7077075" algn="l"/>
                <a:tab pos="7534275" algn="l"/>
                <a:tab pos="7991475" algn="l"/>
                <a:tab pos="8448675" algn="l"/>
                <a:tab pos="8905875" algn="l"/>
                <a:tab pos="9363075" algn="l"/>
              </a:tabLst>
              <a:defRPr/>
            </a:pPr>
            <a:r>
              <a:rPr lang="en-US" sz="2000" dirty="0">
                <a:solidFill>
                  <a:srgbClr val="000000"/>
                </a:solidFill>
                <a:latin typeface="Times New Roman" pitchFamily="18" charset="0"/>
                <a:cs typeface="Times New Roman" pitchFamily="18" charset="0"/>
              </a:rPr>
              <a:t>F</a:t>
            </a:r>
            <a:r>
              <a:rPr lang="en-US" sz="2000" dirty="0" smtClean="0">
                <a:solidFill>
                  <a:srgbClr val="000000"/>
                </a:solidFill>
                <a:latin typeface="Times New Roman" pitchFamily="18" charset="0"/>
                <a:cs typeface="Times New Roman" pitchFamily="18" charset="0"/>
              </a:rPr>
              <a:t>amiliarity </a:t>
            </a:r>
            <a:r>
              <a:rPr lang="en-US" sz="2000" dirty="0">
                <a:solidFill>
                  <a:srgbClr val="000000"/>
                </a:solidFill>
                <a:latin typeface="Times New Roman" pitchFamily="18" charset="0"/>
                <a:cs typeface="Times New Roman" pitchFamily="18" charset="0"/>
              </a:rPr>
              <a:t>with the way to perform a task</a:t>
            </a:r>
          </a:p>
          <a:p>
            <a:pPr marL="733425" lvl="1" indent="-276225" defTabSz="457200" fontAlgn="base">
              <a:spcBef>
                <a:spcPts val="600"/>
              </a:spcBef>
              <a:spcAft>
                <a:spcPct val="0"/>
              </a:spcAft>
              <a:buClr>
                <a:srgbClr val="000000"/>
              </a:buClr>
              <a:buSzPct val="100000"/>
              <a:buFont typeface="Arial" charset="0"/>
              <a:buChar char="–"/>
              <a:tabLst>
                <a:tab pos="219075" algn="l"/>
                <a:tab pos="676275" algn="l"/>
                <a:tab pos="1133475" algn="l"/>
                <a:tab pos="1590675" algn="l"/>
                <a:tab pos="2047875" algn="l"/>
                <a:tab pos="2505075" algn="l"/>
                <a:tab pos="2962275" algn="l"/>
                <a:tab pos="3419475" algn="l"/>
                <a:tab pos="3876675" algn="l"/>
                <a:tab pos="4333875" algn="l"/>
                <a:tab pos="4791075" algn="l"/>
                <a:tab pos="5248275" algn="l"/>
                <a:tab pos="5705475" algn="l"/>
                <a:tab pos="6162675" algn="l"/>
                <a:tab pos="6619875" algn="l"/>
                <a:tab pos="7077075" algn="l"/>
                <a:tab pos="7534275" algn="l"/>
                <a:tab pos="7991475" algn="l"/>
                <a:tab pos="8448675" algn="l"/>
                <a:tab pos="8905875" algn="l"/>
                <a:tab pos="9363075" algn="l"/>
              </a:tabLst>
              <a:defRPr/>
            </a:pPr>
            <a:r>
              <a:rPr lang="en-US" sz="2000" dirty="0">
                <a:solidFill>
                  <a:srgbClr val="000000"/>
                </a:solidFill>
                <a:latin typeface="Times New Roman" pitchFamily="18" charset="0"/>
                <a:cs typeface="Times New Roman" pitchFamily="18" charset="0"/>
              </a:rPr>
              <a:t>A</a:t>
            </a:r>
            <a:r>
              <a:rPr lang="en-US" sz="2000" dirty="0" smtClean="0">
                <a:solidFill>
                  <a:srgbClr val="000000"/>
                </a:solidFill>
                <a:latin typeface="Times New Roman" pitchFamily="18" charset="0"/>
                <a:cs typeface="Times New Roman" pitchFamily="18" charset="0"/>
              </a:rPr>
              <a:t>n </a:t>
            </a:r>
            <a:r>
              <a:rPr lang="en-US" sz="2000" dirty="0">
                <a:solidFill>
                  <a:srgbClr val="000000"/>
                </a:solidFill>
                <a:latin typeface="Times New Roman" pitchFamily="18" charset="0"/>
                <a:cs typeface="Times New Roman" pitchFamily="18" charset="0"/>
              </a:rPr>
              <a:t>accumulation of facts, procedural rules, or </a:t>
            </a:r>
            <a:r>
              <a:rPr lang="en-US" sz="2000" dirty="0" smtClean="0">
                <a:solidFill>
                  <a:srgbClr val="000000"/>
                </a:solidFill>
                <a:latin typeface="Times New Roman" pitchFamily="18" charset="0"/>
                <a:cs typeface="Times New Roman" pitchFamily="18" charset="0"/>
              </a:rPr>
              <a:t>heuristics</a:t>
            </a:r>
            <a:endParaRPr lang="en-GB" sz="2000" dirty="0">
              <a:solidFill>
                <a:srgbClr val="000000"/>
              </a:solidFill>
              <a:latin typeface="Times New Roman" pitchFamily="18" charset="0"/>
              <a:cs typeface="Times New Roman" pitchFamily="18" charset="0"/>
            </a:endParaRPr>
          </a:p>
          <a:p>
            <a:pPr marL="219075" indent="-219075" defTabSz="457200" fontAlgn="base">
              <a:spcBef>
                <a:spcPts val="700"/>
              </a:spcBef>
              <a:spcAft>
                <a:spcPct val="0"/>
              </a:spcAft>
              <a:buClr>
                <a:srgbClr val="000000"/>
              </a:buClr>
              <a:buSzPct val="100000"/>
              <a:buFont typeface="Arial" charset="0"/>
              <a:buChar char="•"/>
              <a:tabLst>
                <a:tab pos="219075" algn="l"/>
                <a:tab pos="676275" algn="l"/>
                <a:tab pos="1133475" algn="l"/>
                <a:tab pos="1590675" algn="l"/>
                <a:tab pos="2047875" algn="l"/>
                <a:tab pos="2505075" algn="l"/>
                <a:tab pos="2962275" algn="l"/>
                <a:tab pos="3419475" algn="l"/>
                <a:tab pos="3876675" algn="l"/>
                <a:tab pos="4333875" algn="l"/>
                <a:tab pos="4791075" algn="l"/>
                <a:tab pos="5248275" algn="l"/>
                <a:tab pos="5705475" algn="l"/>
                <a:tab pos="6162675" algn="l"/>
                <a:tab pos="6619875" algn="l"/>
                <a:tab pos="7077075" algn="l"/>
                <a:tab pos="7534275" algn="l"/>
                <a:tab pos="7991475" algn="l"/>
                <a:tab pos="8448675" algn="l"/>
                <a:tab pos="8905875" algn="l"/>
                <a:tab pos="9363075" algn="l"/>
              </a:tabLst>
              <a:defRPr/>
            </a:pPr>
            <a:r>
              <a:rPr lang="en-US" sz="2000" dirty="0">
                <a:solidFill>
                  <a:srgbClr val="000000"/>
                </a:solidFill>
                <a:latin typeface="Times New Roman" pitchFamily="18" charset="0"/>
                <a:cs typeface="Times New Roman" pitchFamily="18" charset="0"/>
              </a:rPr>
              <a:t>Characteristics of Knowledge: </a:t>
            </a:r>
          </a:p>
          <a:p>
            <a:pPr marL="733425" lvl="1" indent="-276225" defTabSz="457200" fontAlgn="base">
              <a:spcBef>
                <a:spcPts val="625"/>
              </a:spcBef>
              <a:spcAft>
                <a:spcPct val="0"/>
              </a:spcAft>
              <a:buClr>
                <a:srgbClr val="000000"/>
              </a:buClr>
              <a:buSzPct val="100000"/>
              <a:buFont typeface="Arial" charset="0"/>
              <a:buChar char="–"/>
              <a:tabLst>
                <a:tab pos="219075" algn="l"/>
                <a:tab pos="676275" algn="l"/>
                <a:tab pos="1133475" algn="l"/>
                <a:tab pos="1590675" algn="l"/>
                <a:tab pos="2047875" algn="l"/>
                <a:tab pos="2505075" algn="l"/>
                <a:tab pos="2962275" algn="l"/>
                <a:tab pos="3419475" algn="l"/>
                <a:tab pos="3876675" algn="l"/>
                <a:tab pos="4333875" algn="l"/>
                <a:tab pos="4791075" algn="l"/>
                <a:tab pos="5248275" algn="l"/>
                <a:tab pos="5705475" algn="l"/>
                <a:tab pos="6162675" algn="l"/>
                <a:tab pos="6619875" algn="l"/>
                <a:tab pos="7077075" algn="l"/>
                <a:tab pos="7534275" algn="l"/>
                <a:tab pos="7991475" algn="l"/>
                <a:tab pos="8448675" algn="l"/>
                <a:tab pos="8905875" algn="l"/>
                <a:tab pos="9363075" algn="l"/>
              </a:tabLst>
              <a:defRPr/>
            </a:pPr>
            <a:r>
              <a:rPr lang="en-US" sz="2000" dirty="0">
                <a:solidFill>
                  <a:srgbClr val="000000"/>
                </a:solidFill>
                <a:latin typeface="Times New Roman" pitchFamily="18" charset="0"/>
                <a:cs typeface="Times New Roman" pitchFamily="18" charset="0"/>
              </a:rPr>
              <a:t>It is voluminous/big in nature and requires proper structuring. </a:t>
            </a:r>
          </a:p>
          <a:p>
            <a:pPr marL="733425" lvl="1" indent="-276225" defTabSz="457200" fontAlgn="base">
              <a:spcBef>
                <a:spcPts val="625"/>
              </a:spcBef>
              <a:spcAft>
                <a:spcPct val="0"/>
              </a:spcAft>
              <a:buClr>
                <a:srgbClr val="000000"/>
              </a:buClr>
              <a:buSzPct val="100000"/>
              <a:buFont typeface="Arial" charset="0"/>
              <a:buChar char="–"/>
              <a:tabLst>
                <a:tab pos="219075" algn="l"/>
                <a:tab pos="676275" algn="l"/>
                <a:tab pos="1133475" algn="l"/>
                <a:tab pos="1590675" algn="l"/>
                <a:tab pos="2047875" algn="l"/>
                <a:tab pos="2505075" algn="l"/>
                <a:tab pos="2962275" algn="l"/>
                <a:tab pos="3419475" algn="l"/>
                <a:tab pos="3876675" algn="l"/>
                <a:tab pos="4333875" algn="l"/>
                <a:tab pos="4791075" algn="l"/>
                <a:tab pos="5248275" algn="l"/>
                <a:tab pos="5705475" algn="l"/>
                <a:tab pos="6162675" algn="l"/>
                <a:tab pos="6619875" algn="l"/>
                <a:tab pos="7077075" algn="l"/>
                <a:tab pos="7534275" algn="l"/>
                <a:tab pos="7991475" algn="l"/>
                <a:tab pos="8448675" algn="l"/>
                <a:tab pos="8905875" algn="l"/>
                <a:tab pos="9363075" algn="l"/>
              </a:tabLst>
              <a:defRPr/>
            </a:pPr>
            <a:r>
              <a:rPr lang="en-US" sz="2000" dirty="0">
                <a:solidFill>
                  <a:srgbClr val="000000"/>
                </a:solidFill>
                <a:latin typeface="Times New Roman" pitchFamily="18" charset="0"/>
                <a:cs typeface="Times New Roman" pitchFamily="18" charset="0"/>
              </a:rPr>
              <a:t>It may be incomplete/partial and imprecise/indefinite. </a:t>
            </a:r>
          </a:p>
          <a:p>
            <a:pPr marL="733425" lvl="1" indent="-276225" defTabSz="457200" fontAlgn="base">
              <a:spcBef>
                <a:spcPts val="625"/>
              </a:spcBef>
              <a:spcAft>
                <a:spcPct val="0"/>
              </a:spcAft>
              <a:buClr>
                <a:srgbClr val="000000"/>
              </a:buClr>
              <a:buSzPct val="100000"/>
              <a:buFont typeface="Arial" charset="0"/>
              <a:buChar char="–"/>
              <a:tabLst>
                <a:tab pos="219075" algn="l"/>
                <a:tab pos="676275" algn="l"/>
                <a:tab pos="1133475" algn="l"/>
                <a:tab pos="1590675" algn="l"/>
                <a:tab pos="2047875" algn="l"/>
                <a:tab pos="2505075" algn="l"/>
                <a:tab pos="2962275" algn="l"/>
                <a:tab pos="3419475" algn="l"/>
                <a:tab pos="3876675" algn="l"/>
                <a:tab pos="4333875" algn="l"/>
                <a:tab pos="4791075" algn="l"/>
                <a:tab pos="5248275" algn="l"/>
                <a:tab pos="5705475" algn="l"/>
                <a:tab pos="6162675" algn="l"/>
                <a:tab pos="6619875" algn="l"/>
                <a:tab pos="7077075" algn="l"/>
                <a:tab pos="7534275" algn="l"/>
                <a:tab pos="7991475" algn="l"/>
                <a:tab pos="8448675" algn="l"/>
                <a:tab pos="8905875" algn="l"/>
                <a:tab pos="9363075" algn="l"/>
              </a:tabLst>
              <a:defRPr/>
            </a:pPr>
            <a:r>
              <a:rPr lang="en-US" sz="2000" dirty="0">
                <a:solidFill>
                  <a:srgbClr val="000000"/>
                </a:solidFill>
                <a:latin typeface="Times New Roman" pitchFamily="18" charset="0"/>
                <a:cs typeface="Times New Roman" pitchFamily="18" charset="0"/>
              </a:rPr>
              <a:t>It may keep on changing (dynamic).</a:t>
            </a:r>
          </a:p>
        </p:txBody>
      </p:sp>
      <p:sp>
        <p:nvSpPr>
          <p:cNvPr id="1843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spcBef>
                <a:spcPct val="0"/>
              </a:spcBef>
              <a:buClrTx/>
              <a:buFontTx/>
              <a:buNone/>
            </a:pPr>
            <a:fld id="{0ADF10FD-AD4B-422C-8871-D411552AACE3}" type="slidenum">
              <a:rPr lang="en-US" altLang="en-US" sz="1800"/>
              <a:pPr>
                <a:spcBef>
                  <a:spcPct val="0"/>
                </a:spcBef>
                <a:buClrTx/>
                <a:buFontTx/>
                <a:buNone/>
              </a:pPr>
              <a:t>15</a:t>
            </a:fld>
            <a:endParaRPr lang="en-US" altLang="en-US" sz="1800"/>
          </a:p>
        </p:txBody>
      </p:sp>
    </p:spTree>
    <p:extLst>
      <p:ext uri="{BB962C8B-B14F-4D97-AF65-F5344CB8AC3E}">
        <p14:creationId xmlns:p14="http://schemas.microsoft.com/office/powerpoint/2010/main" val="3840927796"/>
      </p:ext>
    </p:extLst>
  </p:cSld>
  <p:clrMapOvr>
    <a:masterClrMapping/>
  </p:clrMapOvr>
  <p:transition spd="med"/>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additive="repl">
                                        <p:cTn id="6" dur="1" fill="hold">
                                          <p:stCondLst>
                                            <p:cond delay="0"/>
                                          </p:stCondLst>
                                        </p:cTn>
                                        <p:tgtEl>
                                          <p:spTgt spid="2">
                                            <p:txEl>
                                              <p:pRg st="4" end="4"/>
                                            </p:txEl>
                                          </p:spTgt>
                                        </p:tgtEl>
                                        <p:attrNameLst>
                                          <p:attrName>style.visibility</p:attrName>
                                        </p:attrNameLst>
                                      </p:cBhvr>
                                      <p:to>
                                        <p:strVal val="visible"/>
                                      </p:to>
                                    </p:set>
                                    <p:animEffect transition="in" filter="blinds(horizontal)">
                                      <p:cBhvr additive="repl">
                                        <p:cTn id="7" dur="500"/>
                                        <p:tgtEl>
                                          <p:spTgt spid="2">
                                            <p:txEl>
                                              <p:pRg st="4" end="4"/>
                                            </p:txEl>
                                          </p:spTgt>
                                        </p:tgtEl>
                                      </p:cBhvr>
                                    </p:animEffect>
                                  </p:childTnLst>
                                </p:cTn>
                              </p:par>
                              <p:par>
                                <p:cTn id="8" presetID="3" presetClass="entr" presetSubtype="10" fill="hold" nodeType="withEffect">
                                  <p:stCondLst>
                                    <p:cond delay="0"/>
                                  </p:stCondLst>
                                  <p:childTnLst>
                                    <p:set>
                                      <p:cBhvr additive="repl">
                                        <p:cTn id="9" dur="1" fill="hold">
                                          <p:stCondLst>
                                            <p:cond delay="0"/>
                                          </p:stCondLst>
                                        </p:cTn>
                                        <p:tgtEl>
                                          <p:spTgt spid="2">
                                            <p:txEl>
                                              <p:pRg st="5" end="5"/>
                                            </p:txEl>
                                          </p:spTgt>
                                        </p:tgtEl>
                                        <p:attrNameLst>
                                          <p:attrName>style.visibility</p:attrName>
                                        </p:attrNameLst>
                                      </p:cBhvr>
                                      <p:to>
                                        <p:strVal val="visible"/>
                                      </p:to>
                                    </p:set>
                                    <p:animEffect transition="in" filter="blinds(horizontal)">
                                      <p:cBhvr additive="repl">
                                        <p:cTn id="10" dur="500"/>
                                        <p:tgtEl>
                                          <p:spTgt spid="2">
                                            <p:txEl>
                                              <p:pRg st="5" end="5"/>
                                            </p:txEl>
                                          </p:spTgt>
                                        </p:tgtEl>
                                      </p:cBhvr>
                                    </p:animEffect>
                                  </p:childTnLst>
                                </p:cTn>
                              </p:par>
                              <p:par>
                                <p:cTn id="11" presetID="3" presetClass="entr" presetSubtype="10" fill="hold" nodeType="withEffect">
                                  <p:stCondLst>
                                    <p:cond delay="0"/>
                                  </p:stCondLst>
                                  <p:childTnLst>
                                    <p:set>
                                      <p:cBhvr additive="repl">
                                        <p:cTn id="12" dur="1" fill="hold">
                                          <p:stCondLst>
                                            <p:cond delay="0"/>
                                          </p:stCondLst>
                                        </p:cTn>
                                        <p:tgtEl>
                                          <p:spTgt spid="2">
                                            <p:txEl>
                                              <p:pRg st="6" end="6"/>
                                            </p:txEl>
                                          </p:spTgt>
                                        </p:tgtEl>
                                        <p:attrNameLst>
                                          <p:attrName>style.visibility</p:attrName>
                                        </p:attrNameLst>
                                      </p:cBhvr>
                                      <p:to>
                                        <p:strVal val="visible"/>
                                      </p:to>
                                    </p:set>
                                    <p:animEffect transition="in" filter="blinds(horizontal)">
                                      <p:cBhvr additive="repl">
                                        <p:cTn id="13" dur="500"/>
                                        <p:tgtEl>
                                          <p:spTgt spid="2">
                                            <p:txEl>
                                              <p:pRg st="6" end="6"/>
                                            </p:txEl>
                                          </p:spTgt>
                                        </p:tgtEl>
                                      </p:cBhvr>
                                    </p:animEffect>
                                  </p:childTnLst>
                                </p:cTn>
                              </p:par>
                              <p:par>
                                <p:cTn id="14" presetID="3" presetClass="entr" presetSubtype="10" fill="hold" nodeType="withEffect">
                                  <p:stCondLst>
                                    <p:cond delay="0"/>
                                  </p:stCondLst>
                                  <p:childTnLst>
                                    <p:set>
                                      <p:cBhvr additive="repl">
                                        <p:cTn id="15" dur="1" fill="hold">
                                          <p:stCondLst>
                                            <p:cond delay="0"/>
                                          </p:stCondLst>
                                        </p:cTn>
                                        <p:tgtEl>
                                          <p:spTgt spid="2">
                                            <p:txEl>
                                              <p:pRg st="7" end="7"/>
                                            </p:txEl>
                                          </p:spTgt>
                                        </p:tgtEl>
                                        <p:attrNameLst>
                                          <p:attrName>style.visibility</p:attrName>
                                        </p:attrNameLst>
                                      </p:cBhvr>
                                      <p:to>
                                        <p:strVal val="visible"/>
                                      </p:to>
                                    </p:set>
                                    <p:animEffect transition="in" filter="blinds(horizontal)">
                                      <p:cBhvr additive="repl">
                                        <p:cTn id="16" dur="500"/>
                                        <p:tgtEl>
                                          <p:spTgt spid="2">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482" name="Text Box 1"/>
          <p:cNvSpPr txBox="1">
            <a:spLocks noChangeArrowheads="1"/>
          </p:cNvSpPr>
          <p:nvPr/>
        </p:nvSpPr>
        <p:spPr bwMode="auto">
          <a:xfrm>
            <a:off x="1981200" y="274638"/>
            <a:ext cx="8229600" cy="868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4000" b="1" dirty="0">
                <a:latin typeface="Times New Roman" panose="02020603050405020304" pitchFamily="18" charset="0"/>
                <a:cs typeface="Times New Roman" panose="02020603050405020304" pitchFamily="18" charset="0"/>
              </a:rPr>
              <a:t>Knowledge base</a:t>
            </a:r>
          </a:p>
        </p:txBody>
      </p:sp>
      <p:sp>
        <p:nvSpPr>
          <p:cNvPr id="20483" name="Text Box 2"/>
          <p:cNvSpPr txBox="1">
            <a:spLocks noChangeArrowheads="1"/>
          </p:cNvSpPr>
          <p:nvPr/>
        </p:nvSpPr>
        <p:spPr bwMode="auto">
          <a:xfrm>
            <a:off x="1828800" y="1143000"/>
            <a:ext cx="86106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marL="333375" indent="-333375">
              <a:spcBef>
                <a:spcPts val="800"/>
              </a:spcBef>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3200">
                <a:solidFill>
                  <a:srgbClr val="000000"/>
                </a:solidFill>
                <a:latin typeface="Arial" panose="020B0604020202020204" pitchFamily="34" charset="0"/>
                <a:ea typeface="Droid Sans Fallback" charset="0"/>
                <a:cs typeface="Droid Sans Fallback" charset="0"/>
              </a:defRPr>
            </a:lvl1pPr>
            <a:lvl2pPr marL="733425" indent="-276225">
              <a:spcBef>
                <a:spcPts val="700"/>
              </a:spcBef>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000">
                <a:solidFill>
                  <a:srgbClr val="000000"/>
                </a:solidFill>
                <a:latin typeface="Arial" panose="020B0604020202020204" pitchFamily="34" charset="0"/>
                <a:ea typeface="Droid Sans Fallback" charset="0"/>
                <a:cs typeface="Droid Sans Fallback" charset="0"/>
              </a:defRPr>
            </a:lvl9pPr>
          </a:lstStyle>
          <a:p>
            <a:pPr defTabSz="457200" fontAlgn="base">
              <a:lnSpc>
                <a:spcPct val="90000"/>
              </a:lnSpc>
              <a:spcAft>
                <a:spcPct val="0"/>
              </a:spcAft>
              <a:buFont typeface="Arial" panose="020B0604020202020204" pitchFamily="34" charset="0"/>
              <a:buChar char="•"/>
            </a:pPr>
            <a:r>
              <a:rPr lang="en-US" altLang="en-US" sz="2000">
                <a:latin typeface="Times New Roman" panose="02020603050405020304" pitchFamily="18" charset="0"/>
                <a:cs typeface="Times New Roman" panose="02020603050405020304" pitchFamily="18" charset="0"/>
              </a:rPr>
              <a:t>Knowledge base is used to store facts and rules.</a:t>
            </a:r>
          </a:p>
          <a:p>
            <a:pPr defTabSz="457200" fontAlgn="base">
              <a:lnSpc>
                <a:spcPct val="90000"/>
              </a:lnSpc>
              <a:spcAft>
                <a:spcPct val="0"/>
              </a:spcAft>
              <a:buFont typeface="Arial" panose="020B0604020202020204" pitchFamily="34" charset="0"/>
              <a:buChar char="•"/>
            </a:pPr>
            <a:r>
              <a:rPr lang="en-US" altLang="en-US" sz="2000">
                <a:latin typeface="Times New Roman" panose="02020603050405020304" pitchFamily="18" charset="0"/>
                <a:cs typeface="Times New Roman" panose="02020603050405020304" pitchFamily="18" charset="0"/>
              </a:rPr>
              <a:t>In order to solve problems, the computer needs an internal model of the world.  </a:t>
            </a:r>
          </a:p>
          <a:p>
            <a:pPr lvl="1" defTabSz="457200" fontAlgn="base">
              <a:lnSpc>
                <a:spcPct val="90000"/>
              </a:lnSpc>
              <a:spcAft>
                <a:spcPct val="0"/>
              </a:spcAft>
              <a:buFont typeface="Arial" panose="020B0604020202020204" pitchFamily="34" charset="0"/>
              <a:buChar char="–"/>
            </a:pPr>
            <a:r>
              <a:rPr lang="en-US" altLang="en-US" sz="2000">
                <a:latin typeface="Times New Roman" panose="02020603050405020304" pitchFamily="18" charset="0"/>
                <a:cs typeface="Times New Roman" panose="02020603050405020304" pitchFamily="18" charset="0"/>
              </a:rPr>
              <a:t>This model contains, for example, the description of relevant objects and the relations between these objects.  </a:t>
            </a:r>
          </a:p>
          <a:p>
            <a:pPr lvl="1" defTabSz="457200" fontAlgn="base">
              <a:lnSpc>
                <a:spcPct val="90000"/>
              </a:lnSpc>
              <a:spcAft>
                <a:spcPct val="0"/>
              </a:spcAft>
              <a:buFont typeface="Arial" panose="020B0604020202020204" pitchFamily="34" charset="0"/>
              <a:buChar char="–"/>
            </a:pPr>
            <a:r>
              <a:rPr lang="en-US" altLang="en-US" sz="2000">
                <a:latin typeface="Times New Roman" panose="02020603050405020304" pitchFamily="18" charset="0"/>
                <a:cs typeface="Times New Roman" panose="02020603050405020304" pitchFamily="18" charset="0"/>
              </a:rPr>
              <a:t>All information must be stored in such a way that it is readily accessible.  </a:t>
            </a:r>
          </a:p>
          <a:p>
            <a:pPr defTabSz="457200" fontAlgn="base">
              <a:lnSpc>
                <a:spcPct val="90000"/>
              </a:lnSpc>
              <a:spcAft>
                <a:spcPct val="0"/>
              </a:spcAft>
              <a:buFont typeface="Arial" panose="020B0604020202020204" pitchFamily="34" charset="0"/>
              <a:buChar char="•"/>
            </a:pPr>
            <a:r>
              <a:rPr lang="en-US" altLang="en-US" sz="2000">
                <a:latin typeface="Times New Roman" panose="02020603050405020304" pitchFamily="18" charset="0"/>
                <a:cs typeface="Times New Roman" panose="02020603050405020304" pitchFamily="18" charset="0"/>
              </a:rPr>
              <a:t>Various methods have been used for KR, such as logic, semantic networks, frames, scripts, etc...</a:t>
            </a:r>
          </a:p>
        </p:txBody>
      </p:sp>
      <p:sp>
        <p:nvSpPr>
          <p:cNvPr id="2048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spcBef>
                <a:spcPct val="0"/>
              </a:spcBef>
              <a:buClrTx/>
              <a:buFontTx/>
              <a:buNone/>
            </a:pPr>
            <a:fld id="{09C66C1A-6C32-4544-9F9C-1426F0419448}" type="slidenum">
              <a:rPr lang="en-US" altLang="en-US" sz="1800"/>
              <a:pPr>
                <a:spcBef>
                  <a:spcPct val="0"/>
                </a:spcBef>
                <a:buClrTx/>
                <a:buFontTx/>
                <a:buNone/>
              </a:pPr>
              <a:t>16</a:t>
            </a:fld>
            <a:endParaRPr lang="en-US" altLang="en-US" sz="1800"/>
          </a:p>
        </p:txBody>
      </p:sp>
    </p:spTree>
    <p:extLst>
      <p:ext uri="{BB962C8B-B14F-4D97-AF65-F5344CB8AC3E}">
        <p14:creationId xmlns:p14="http://schemas.microsoft.com/office/powerpoint/2010/main" val="3872096112"/>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2530" name="Text Box 1"/>
          <p:cNvSpPr txBox="1">
            <a:spLocks noChangeArrowheads="1"/>
          </p:cNvSpPr>
          <p:nvPr/>
        </p:nvSpPr>
        <p:spPr bwMode="auto">
          <a:xfrm>
            <a:off x="1981200" y="152400"/>
            <a:ext cx="82296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4000" b="1" dirty="0">
                <a:latin typeface="Times New Roman" panose="02020603050405020304" pitchFamily="18" charset="0"/>
                <a:cs typeface="Times New Roman" panose="02020603050405020304" pitchFamily="18" charset="0"/>
              </a:rPr>
              <a:t>Knowledge base systems (KBSs)</a:t>
            </a:r>
          </a:p>
        </p:txBody>
      </p:sp>
      <p:sp>
        <p:nvSpPr>
          <p:cNvPr id="11267" name="Text Box 2"/>
          <p:cNvSpPr txBox="1">
            <a:spLocks noChangeArrowheads="1"/>
          </p:cNvSpPr>
          <p:nvPr/>
        </p:nvSpPr>
        <p:spPr bwMode="auto">
          <a:xfrm>
            <a:off x="1828800" y="1066800"/>
            <a:ext cx="8610600" cy="556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marL="333375" indent="-333375" eaLnBrk="0" hangingPunct="0">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a:solidFill>
                  <a:schemeClr val="bg1"/>
                </a:solidFill>
                <a:latin typeface="Arial" panose="020B0604020202020204" pitchFamily="34" charset="0"/>
                <a:cs typeface="Droid Sans Fallback" charset="0"/>
              </a:defRPr>
            </a:lvl1pPr>
            <a:lvl2pPr marL="733425" indent="-276225" eaLnBrk="0" hangingPunct="0">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a:solidFill>
                  <a:schemeClr val="bg1"/>
                </a:solidFill>
                <a:latin typeface="Arial" panose="020B0604020202020204" pitchFamily="34" charset="0"/>
                <a:cs typeface="Droid Sans Fallback" charset="0"/>
              </a:defRPr>
            </a:lvl2pPr>
            <a:lvl3pPr eaLnBrk="0" hangingPunct="0">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a:solidFill>
                  <a:schemeClr val="bg1"/>
                </a:solidFill>
                <a:latin typeface="Arial" panose="020B0604020202020204" pitchFamily="34" charset="0"/>
                <a:cs typeface="Droid Sans Fallback" charset="0"/>
              </a:defRPr>
            </a:lvl3pPr>
            <a:lvl4pPr eaLnBrk="0" hangingPunct="0">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a:solidFill>
                  <a:schemeClr val="bg1"/>
                </a:solidFill>
                <a:latin typeface="Arial" panose="020B0604020202020204" pitchFamily="34" charset="0"/>
                <a:cs typeface="Droid Sans Fallback" charset="0"/>
              </a:defRPr>
            </a:lvl4pPr>
            <a:lvl5pPr marL="2055813" indent="-219075" eaLnBrk="0" hangingPunct="0">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a:solidFill>
                  <a:schemeClr val="bg1"/>
                </a:solidFill>
                <a:latin typeface="Arial" panose="020B0604020202020204" pitchFamily="34" charset="0"/>
                <a:cs typeface="Droid Sans Fallback" charset="0"/>
              </a:defRPr>
            </a:lvl5pPr>
            <a:lvl6pPr marL="2513013" indent="-219075" defTabSz="457200" eaLnBrk="0" fontAlgn="base" hangingPunct="0">
              <a:spcBef>
                <a:spcPct val="0"/>
              </a:spcBef>
              <a:spcAft>
                <a:spcPct val="0"/>
              </a:spcAft>
              <a:buClr>
                <a:srgbClr val="000000"/>
              </a:buClr>
              <a:buSzPct val="100000"/>
              <a:buFont typeface="Times New Roman" panose="02020603050405020304" pitchFamily="18" charset="0"/>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a:solidFill>
                  <a:schemeClr val="bg1"/>
                </a:solidFill>
                <a:latin typeface="Arial" panose="020B0604020202020204" pitchFamily="34" charset="0"/>
                <a:cs typeface="Droid Sans Fallback" charset="0"/>
              </a:defRPr>
            </a:lvl6pPr>
            <a:lvl7pPr marL="2970213" indent="-219075" defTabSz="457200" eaLnBrk="0" fontAlgn="base" hangingPunct="0">
              <a:spcBef>
                <a:spcPct val="0"/>
              </a:spcBef>
              <a:spcAft>
                <a:spcPct val="0"/>
              </a:spcAft>
              <a:buClr>
                <a:srgbClr val="000000"/>
              </a:buClr>
              <a:buSzPct val="100000"/>
              <a:buFont typeface="Times New Roman" panose="02020603050405020304" pitchFamily="18" charset="0"/>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a:solidFill>
                  <a:schemeClr val="bg1"/>
                </a:solidFill>
                <a:latin typeface="Arial" panose="020B0604020202020204" pitchFamily="34" charset="0"/>
                <a:cs typeface="Droid Sans Fallback" charset="0"/>
              </a:defRPr>
            </a:lvl7pPr>
            <a:lvl8pPr marL="3427413" indent="-219075" defTabSz="457200" eaLnBrk="0" fontAlgn="base" hangingPunct="0">
              <a:spcBef>
                <a:spcPct val="0"/>
              </a:spcBef>
              <a:spcAft>
                <a:spcPct val="0"/>
              </a:spcAft>
              <a:buClr>
                <a:srgbClr val="000000"/>
              </a:buClr>
              <a:buSzPct val="100000"/>
              <a:buFont typeface="Times New Roman" panose="02020603050405020304" pitchFamily="18" charset="0"/>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a:solidFill>
                  <a:schemeClr val="bg1"/>
                </a:solidFill>
                <a:latin typeface="Arial" panose="020B0604020202020204" pitchFamily="34" charset="0"/>
                <a:cs typeface="Droid Sans Fallback" charset="0"/>
              </a:defRPr>
            </a:lvl8pPr>
            <a:lvl9pPr marL="3884613" indent="-219075" defTabSz="457200" eaLnBrk="0" fontAlgn="base" hangingPunct="0">
              <a:spcBef>
                <a:spcPct val="0"/>
              </a:spcBef>
              <a:spcAft>
                <a:spcPct val="0"/>
              </a:spcAft>
              <a:buClr>
                <a:srgbClr val="000000"/>
              </a:buClr>
              <a:buSzPct val="100000"/>
              <a:buFont typeface="Times New Roman" panose="02020603050405020304" pitchFamily="18" charset="0"/>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a:solidFill>
                  <a:schemeClr val="bg1"/>
                </a:solidFill>
                <a:latin typeface="Arial" panose="020B0604020202020204" pitchFamily="34" charset="0"/>
                <a:cs typeface="Droid Sans Fallback" charset="0"/>
              </a:defRPr>
            </a:lvl9pPr>
          </a:lstStyle>
          <a:p>
            <a:pPr algn="just" defTabSz="457200" fontAlgn="base">
              <a:spcBef>
                <a:spcPts val="700"/>
              </a:spcBef>
              <a:spcAft>
                <a:spcPct val="0"/>
              </a:spcAft>
              <a:buClr>
                <a:srgbClr val="000000"/>
              </a:buClr>
              <a:buSzPct val="100000"/>
              <a:buFont typeface="Wingdings" panose="05000000000000000000" pitchFamily="2" charset="2"/>
              <a:buChar char="§"/>
              <a:defRPr/>
            </a:pPr>
            <a:r>
              <a:rPr lang="en-US" sz="2000" dirty="0">
                <a:solidFill>
                  <a:srgbClr val="000000"/>
                </a:solidFill>
                <a:latin typeface="Times New Roman" panose="02020603050405020304" pitchFamily="18" charset="0"/>
                <a:cs typeface="Times New Roman" panose="02020603050405020304" pitchFamily="18" charset="0"/>
              </a:rPr>
              <a:t>is a computer program that reasons and uses a knowledge base to solve complex problem</a:t>
            </a:r>
          </a:p>
          <a:p>
            <a:pPr marL="0" indent="0" algn="just" defTabSz="457200" fontAlgn="base">
              <a:spcBef>
                <a:spcPts val="700"/>
              </a:spcBef>
              <a:spcAft>
                <a:spcPct val="0"/>
              </a:spcAft>
              <a:buClr>
                <a:srgbClr val="000000"/>
              </a:buClr>
              <a:buSzPct val="100000"/>
              <a:defRPr/>
            </a:pPr>
            <a:endParaRPr lang="en-US" sz="2000" dirty="0">
              <a:solidFill>
                <a:srgbClr val="000000"/>
              </a:solidFill>
              <a:latin typeface="Times New Roman" panose="02020603050405020304" pitchFamily="18" charset="0"/>
              <a:cs typeface="Times New Roman" panose="02020603050405020304" pitchFamily="18" charset="0"/>
            </a:endParaRPr>
          </a:p>
          <a:p>
            <a:pPr algn="just" defTabSz="457200" fontAlgn="base">
              <a:spcBef>
                <a:spcPts val="700"/>
              </a:spcBef>
              <a:spcAft>
                <a:spcPct val="0"/>
              </a:spcAft>
              <a:buClr>
                <a:srgbClr val="000000"/>
              </a:buClr>
              <a:buSzPct val="100000"/>
              <a:buFont typeface="Wingdings" panose="05000000000000000000" pitchFamily="2" charset="2"/>
              <a:buChar char="§"/>
              <a:defRPr/>
            </a:pPr>
            <a:r>
              <a:rPr lang="en-US" sz="2000" dirty="0">
                <a:solidFill>
                  <a:srgbClr val="000000"/>
                </a:solidFill>
                <a:latin typeface="Times New Roman" panose="02020603050405020304" pitchFamily="18" charset="0"/>
                <a:cs typeface="Times New Roman" panose="02020603050405020304" pitchFamily="18" charset="0"/>
              </a:rPr>
              <a:t>KBS - is a form of artificial intelligence (AI) which captures the </a:t>
            </a:r>
            <a:r>
              <a:rPr lang="en-US" sz="2000" b="1" dirty="0">
                <a:solidFill>
                  <a:srgbClr val="000000"/>
                </a:solidFill>
                <a:latin typeface="Times New Roman" panose="02020603050405020304" pitchFamily="18" charset="0"/>
                <a:cs typeface="Times New Roman" panose="02020603050405020304" pitchFamily="18" charset="0"/>
              </a:rPr>
              <a:t>knowledge</a:t>
            </a:r>
            <a:r>
              <a:rPr lang="en-US" sz="2000" dirty="0">
                <a:solidFill>
                  <a:srgbClr val="000000"/>
                </a:solidFill>
                <a:latin typeface="Times New Roman" panose="02020603050405020304" pitchFamily="18" charset="0"/>
                <a:cs typeface="Times New Roman" panose="02020603050405020304" pitchFamily="18" charset="0"/>
              </a:rPr>
              <a:t> of human experts to support decision-making</a:t>
            </a:r>
          </a:p>
          <a:p>
            <a:pPr lvl="4" algn="just" defTabSz="457200" fontAlgn="base">
              <a:spcBef>
                <a:spcPts val="200"/>
              </a:spcBef>
              <a:spcAft>
                <a:spcPct val="0"/>
              </a:spcAft>
              <a:buClr>
                <a:srgbClr val="000000"/>
              </a:buClr>
              <a:buSzPct val="100000"/>
              <a:defRPr/>
            </a:pPr>
            <a:endParaRPr lang="en-US" sz="2000" dirty="0">
              <a:solidFill>
                <a:srgbClr val="000000"/>
              </a:solidFill>
              <a:latin typeface="Times New Roman" panose="02020603050405020304" pitchFamily="18" charset="0"/>
              <a:cs typeface="Times New Roman" panose="02020603050405020304" pitchFamily="18" charset="0"/>
            </a:endParaRPr>
          </a:p>
          <a:p>
            <a:pPr algn="just" defTabSz="457200" fontAlgn="base">
              <a:spcBef>
                <a:spcPts val="700"/>
              </a:spcBef>
              <a:spcAft>
                <a:spcPct val="0"/>
              </a:spcAft>
              <a:buClr>
                <a:srgbClr val="000000"/>
              </a:buClr>
              <a:buSzPct val="100000"/>
              <a:buFont typeface="Wingdings" panose="05000000000000000000" pitchFamily="2" charset="2"/>
              <a:buChar char="§"/>
              <a:defRPr/>
            </a:pPr>
            <a:r>
              <a:rPr lang="en-US" sz="2000" dirty="0">
                <a:solidFill>
                  <a:srgbClr val="000000"/>
                </a:solidFill>
                <a:latin typeface="Times New Roman" panose="02020603050405020304" pitchFamily="18" charset="0"/>
                <a:cs typeface="Times New Roman" panose="02020603050405020304" pitchFamily="18" charset="0"/>
              </a:rPr>
              <a:t>Use </a:t>
            </a:r>
            <a:r>
              <a:rPr lang="en-US" sz="2000" b="1" dirty="0">
                <a:solidFill>
                  <a:srgbClr val="000000"/>
                </a:solidFill>
                <a:latin typeface="Times New Roman" panose="02020603050405020304" pitchFamily="18" charset="0"/>
                <a:cs typeface="Times New Roman" panose="02020603050405020304" pitchFamily="18" charset="0"/>
              </a:rPr>
              <a:t>inference</a:t>
            </a:r>
            <a:r>
              <a:rPr lang="en-US" sz="2000" dirty="0">
                <a:solidFill>
                  <a:srgbClr val="000000"/>
                </a:solidFill>
                <a:latin typeface="Times New Roman" panose="02020603050405020304" pitchFamily="18" charset="0"/>
                <a:cs typeface="Times New Roman" panose="02020603050405020304" pitchFamily="18" charset="0"/>
              </a:rPr>
              <a:t> to solve problems on a computer.</a:t>
            </a:r>
          </a:p>
          <a:p>
            <a:pPr lvl="1" algn="just" defTabSz="457200" fontAlgn="base">
              <a:spcBef>
                <a:spcPts val="700"/>
              </a:spcBef>
              <a:spcAft>
                <a:spcPct val="0"/>
              </a:spcAft>
              <a:buClr>
                <a:srgbClr val="000000"/>
              </a:buClr>
              <a:buSzPct val="100000"/>
              <a:defRPr/>
            </a:pPr>
            <a:r>
              <a:rPr lang="en-US" sz="2000" dirty="0">
                <a:solidFill>
                  <a:srgbClr val="000000"/>
                </a:solidFill>
                <a:latin typeface="Times New Roman" panose="02020603050405020304" pitchFamily="18" charset="0"/>
                <a:cs typeface="Times New Roman" panose="02020603050405020304" pitchFamily="18" charset="0"/>
              </a:rPr>
              <a:t>Inference- is a conclusion reached on the basis of evidence and reasoning.</a:t>
            </a:r>
          </a:p>
          <a:p>
            <a:pPr lvl="1" defTabSz="457200" eaLnBrk="1" fontAlgn="base" hangingPunct="1">
              <a:spcBef>
                <a:spcPts val="600"/>
              </a:spcBef>
              <a:spcAft>
                <a:spcPct val="0"/>
              </a:spcAft>
              <a:buClr>
                <a:srgbClr val="000000"/>
              </a:buClr>
              <a:buSzPct val="100000"/>
              <a:buFont typeface="Arial" panose="020B0604020202020204" pitchFamily="34" charset="0"/>
              <a:buChar char="–"/>
              <a:defRPr/>
            </a:pPr>
            <a:r>
              <a:rPr lang="en-US" altLang="en-US" sz="2000" dirty="0">
                <a:solidFill>
                  <a:srgbClr val="000000"/>
                </a:solidFill>
                <a:latin typeface="Times New Roman" panose="02020603050405020304" pitchFamily="18" charset="0"/>
                <a:cs typeface="Times New Roman" panose="02020603050405020304" pitchFamily="18" charset="0"/>
              </a:rPr>
              <a:t>Ability to make the workings of the human mind understandable and executable on a computer. </a:t>
            </a:r>
          </a:p>
        </p:txBody>
      </p:sp>
      <p:sp>
        <p:nvSpPr>
          <p:cNvPr id="2253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spcBef>
                <a:spcPct val="0"/>
              </a:spcBef>
              <a:buClrTx/>
              <a:buFontTx/>
              <a:buNone/>
            </a:pPr>
            <a:fld id="{61F10F55-EE7A-4D8D-AAC7-1F66CC8D1086}" type="slidenum">
              <a:rPr lang="en-US" altLang="en-US" sz="1800"/>
              <a:pPr>
                <a:spcBef>
                  <a:spcPct val="0"/>
                </a:spcBef>
                <a:buClrTx/>
                <a:buFontTx/>
                <a:buNone/>
              </a:pPr>
              <a:t>17</a:t>
            </a:fld>
            <a:endParaRPr lang="en-US" altLang="en-US" sz="1800"/>
          </a:p>
        </p:txBody>
      </p:sp>
    </p:spTree>
    <p:extLst>
      <p:ext uri="{BB962C8B-B14F-4D97-AF65-F5344CB8AC3E}">
        <p14:creationId xmlns:p14="http://schemas.microsoft.com/office/powerpoint/2010/main" val="696166684"/>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4578" name="Text Box 1"/>
          <p:cNvSpPr txBox="1">
            <a:spLocks noChangeArrowheads="1"/>
          </p:cNvSpPr>
          <p:nvPr/>
        </p:nvSpPr>
        <p:spPr bwMode="auto">
          <a:xfrm>
            <a:off x="1981200" y="76200"/>
            <a:ext cx="82296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2800" b="1" dirty="0">
                <a:latin typeface="Times New Roman" panose="02020603050405020304" pitchFamily="18" charset="0"/>
                <a:cs typeface="Times New Roman" panose="02020603050405020304" pitchFamily="18" charset="0"/>
              </a:rPr>
              <a:t>Views of </a:t>
            </a:r>
            <a:r>
              <a:rPr lang="en-US" altLang="en-US" sz="2800" b="1" dirty="0" smtClean="0">
                <a:latin typeface="Times New Roman" panose="02020603050405020304" pitchFamily="18" charset="0"/>
                <a:cs typeface="Times New Roman" panose="02020603050405020304" pitchFamily="18" charset="0"/>
              </a:rPr>
              <a:t>AI/</a:t>
            </a:r>
            <a:r>
              <a:rPr lang="en-US" sz="2800" b="1" dirty="0" smtClean="0">
                <a:latin typeface="Times New Roman" panose="02020603050405020304" pitchFamily="18" charset="0"/>
                <a:cs typeface="Times New Roman" panose="02020603050405020304" pitchFamily="18" charset="0"/>
              </a:rPr>
              <a:t>Some possible definitions of AI are:-</a:t>
            </a:r>
          </a:p>
        </p:txBody>
      </p:sp>
      <p:sp>
        <p:nvSpPr>
          <p:cNvPr id="2" name="Text Box 2"/>
          <p:cNvSpPr txBox="1">
            <a:spLocks noChangeArrowheads="1"/>
          </p:cNvSpPr>
          <p:nvPr/>
        </p:nvSpPr>
        <p:spPr bwMode="auto">
          <a:xfrm>
            <a:off x="1981200" y="1036638"/>
            <a:ext cx="8229600" cy="5364162"/>
          </a:xfrm>
          <a:prstGeom prst="rect">
            <a:avLst/>
          </a:prstGeom>
          <a:noFill/>
          <a:ln w="9525" cap="flat">
            <a:noFill/>
            <a:round/>
            <a:headEnd/>
            <a:tailEnd/>
          </a:ln>
          <a:effectLst/>
        </p:spPr>
        <p:txBody>
          <a:bodyPr/>
          <a:lstStyle/>
          <a:p>
            <a:pPr marL="333375" lvl="1" indent="-333375" defTabSz="457200" fontAlgn="base">
              <a:spcBef>
                <a:spcPts val="700"/>
              </a:spcBef>
              <a:spcAft>
                <a:spcPct val="0"/>
              </a:spcAft>
              <a:buClr>
                <a:srgbClr val="000000"/>
              </a:buClr>
              <a:buSzPct val="100000"/>
              <a:buFont typeface="Arial"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a:pPr>
            <a:r>
              <a:rPr lang="en-US" sz="2000" dirty="0">
                <a:solidFill>
                  <a:srgbClr val="000000"/>
                </a:solidFill>
                <a:latin typeface="Times New Roman" panose="02020603050405020304" pitchFamily="18" charset="0"/>
              </a:rPr>
              <a:t>Four AI Definitions by Russell + </a:t>
            </a:r>
            <a:r>
              <a:rPr lang="en-US" sz="2000" dirty="0" err="1">
                <a:solidFill>
                  <a:srgbClr val="000000"/>
                </a:solidFill>
                <a:latin typeface="Times New Roman" panose="02020603050405020304" pitchFamily="18" charset="0"/>
              </a:rPr>
              <a:t>Norvig</a:t>
            </a:r>
            <a:endParaRPr lang="en-US" sz="2000" dirty="0">
              <a:solidFill>
                <a:srgbClr val="000000"/>
              </a:solidFill>
              <a:latin typeface="Times New Roman" pitchFamily="18" charset="0"/>
              <a:cs typeface="Times New Roman" pitchFamily="18" charset="0"/>
            </a:endParaRPr>
          </a:p>
          <a:p>
            <a:pPr marL="333375" indent="-333375" defTabSz="457200" fontAlgn="base">
              <a:spcBef>
                <a:spcPts val="700"/>
              </a:spcBef>
              <a:spcAft>
                <a:spcPct val="0"/>
              </a:spcAft>
              <a:buClr>
                <a:srgbClr val="000000"/>
              </a:buClr>
              <a:buSzPct val="100000"/>
              <a:buFont typeface="Arial"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a:pPr>
            <a:r>
              <a:rPr lang="en-US" sz="2000" dirty="0">
                <a:solidFill>
                  <a:srgbClr val="000000"/>
                </a:solidFill>
                <a:latin typeface="Times New Roman" pitchFamily="18" charset="0"/>
                <a:cs typeface="Times New Roman" pitchFamily="18" charset="0"/>
              </a:rPr>
              <a:t>AI is found on the premise that: </a:t>
            </a:r>
          </a:p>
          <a:p>
            <a:pPr marL="733425" lvl="1" indent="-276225" defTabSz="457200" fontAlgn="base">
              <a:spcBef>
                <a:spcPts val="600"/>
              </a:spcBef>
              <a:spcAft>
                <a:spcPct val="0"/>
              </a:spcAft>
              <a:buClr>
                <a:srgbClr val="000000"/>
              </a:buClr>
              <a:buSzPct val="100000"/>
              <a:buFont typeface="Arial"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a:pPr>
            <a:r>
              <a:rPr lang="en-US" sz="2000" dirty="0">
                <a:solidFill>
                  <a:srgbClr val="000000"/>
                </a:solidFill>
                <a:latin typeface="Times New Roman" pitchFamily="18" charset="0"/>
                <a:cs typeface="Times New Roman" pitchFamily="18" charset="0"/>
              </a:rPr>
              <a:t>workings of human mind can be explained in terms of computation, and </a:t>
            </a:r>
          </a:p>
          <a:p>
            <a:pPr marL="733425" lvl="1" indent="-276225" defTabSz="457200" fontAlgn="base">
              <a:spcBef>
                <a:spcPts val="600"/>
              </a:spcBef>
              <a:spcAft>
                <a:spcPct val="0"/>
              </a:spcAft>
              <a:buClr>
                <a:srgbClr val="000000"/>
              </a:buClr>
              <a:buSzPct val="100000"/>
              <a:buFont typeface="Arial"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a:pPr>
            <a:r>
              <a:rPr lang="en-US" sz="2000" dirty="0">
                <a:solidFill>
                  <a:srgbClr val="000000"/>
                </a:solidFill>
                <a:latin typeface="Times New Roman" pitchFamily="18" charset="0"/>
                <a:cs typeface="Times New Roman" pitchFamily="18" charset="0"/>
              </a:rPr>
              <a:t>computers can do the right thing given correct premises/properties and reasoning rules to achieve a specified goal.</a:t>
            </a:r>
          </a:p>
          <a:p>
            <a:pPr marL="342900" indent="-333375" defTabSz="457200" fontAlgn="base">
              <a:spcBef>
                <a:spcPts val="700"/>
              </a:spcBef>
              <a:spcAft>
                <a:spcPct val="0"/>
              </a:spcAft>
              <a:buSzPct val="100000"/>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a:pPr>
            <a:endParaRPr lang="en-US" sz="2000" b="1" dirty="0">
              <a:solidFill>
                <a:srgbClr val="000000"/>
              </a:solidFill>
              <a:latin typeface="Times New Roman" pitchFamily="18" charset="0"/>
              <a:cs typeface="Times New Roman" pitchFamily="18" charset="0"/>
            </a:endParaRPr>
          </a:p>
          <a:p>
            <a:pPr marL="342900" indent="-333375" defTabSz="457200" fontAlgn="base">
              <a:spcBef>
                <a:spcPts val="700"/>
              </a:spcBef>
              <a:spcAft>
                <a:spcPct val="0"/>
              </a:spcAft>
              <a:buSzPct val="100000"/>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a:pPr>
            <a:r>
              <a:rPr lang="en-US" sz="2000" b="1" dirty="0">
                <a:solidFill>
                  <a:srgbClr val="000000"/>
                </a:solidFill>
                <a:latin typeface="Times New Roman" pitchFamily="18" charset="0"/>
                <a:cs typeface="Times New Roman" pitchFamily="18" charset="0"/>
              </a:rPr>
              <a:t>Views of AI fall into four categories:</a:t>
            </a:r>
          </a:p>
          <a:p>
            <a:pPr marL="342900" indent="-333375" defTabSz="457200" fontAlgn="base">
              <a:spcBef>
                <a:spcPts val="700"/>
              </a:spcBef>
              <a:spcAft>
                <a:spcPct val="0"/>
              </a:spcAft>
              <a:buSzPct val="100000"/>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a:pPr>
            <a:r>
              <a:rPr lang="en-US" sz="2000" dirty="0">
                <a:solidFill>
                  <a:srgbClr val="000000"/>
                </a:solidFill>
                <a:latin typeface="Times New Roman" pitchFamily="18" charset="0"/>
                <a:cs typeface="Times New Roman" pitchFamily="18" charset="0"/>
              </a:rPr>
              <a:t>  	</a:t>
            </a:r>
          </a:p>
          <a:p>
            <a:pPr marL="342900" indent="-333375" defTabSz="457200" fontAlgn="base">
              <a:spcBef>
                <a:spcPts val="700"/>
              </a:spcBef>
              <a:spcAft>
                <a:spcPct val="0"/>
              </a:spcAft>
              <a:buSzPct val="100000"/>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a:pPr>
            <a:endParaRPr lang="en-US" sz="2000" dirty="0">
              <a:solidFill>
                <a:srgbClr val="000000"/>
              </a:solidFill>
              <a:latin typeface="Times New Roman" pitchFamily="18" charset="0"/>
              <a:cs typeface="Times New Roman" pitchFamily="18" charset="0"/>
            </a:endParaRPr>
          </a:p>
          <a:p>
            <a:pPr marL="341313" indent="-333375" defTabSz="457200" fontAlgn="base">
              <a:spcBef>
                <a:spcPts val="700"/>
              </a:spcBef>
              <a:spcAft>
                <a:spcPct val="0"/>
              </a:spcAft>
              <a:buSzPct val="100000"/>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a:pPr>
            <a:endParaRPr lang="en-US" sz="2800" dirty="0">
              <a:solidFill>
                <a:srgbClr val="000000"/>
              </a:solidFill>
            </a:endParaRPr>
          </a:p>
        </p:txBody>
      </p:sp>
      <p:graphicFrame>
        <p:nvGraphicFramePr>
          <p:cNvPr id="12291" name="Group 3"/>
          <p:cNvGraphicFramePr>
            <a:graphicFrameLocks noGrp="1"/>
          </p:cNvGraphicFramePr>
          <p:nvPr/>
        </p:nvGraphicFramePr>
        <p:xfrm>
          <a:off x="1981200" y="3657601"/>
          <a:ext cx="8002588" cy="1698625"/>
        </p:xfrm>
        <a:graphic>
          <a:graphicData uri="http://schemas.openxmlformats.org/drawingml/2006/table">
            <a:tbl>
              <a:tblPr/>
              <a:tblGrid>
                <a:gridCol w="3429000">
                  <a:extLst>
                    <a:ext uri="{9D8B030D-6E8A-4147-A177-3AD203B41FA5}"/>
                  </a:extLst>
                </a:gridCol>
                <a:gridCol w="4573588">
                  <a:extLst>
                    <a:ext uri="{9D8B030D-6E8A-4147-A177-3AD203B41FA5}"/>
                  </a:extLst>
                </a:gridCol>
              </a:tblGrid>
              <a:tr h="914827">
                <a:tc>
                  <a:txBody>
                    <a:bodyPr/>
                    <a:lstStyle/>
                    <a:p>
                      <a:pPr marL="0" marR="0" lvl="0" indent="0" algn="l" defTabSz="457200" rtl="0" eaLnBrk="1" fontAlgn="base" latinLnBrk="0" hangingPunct="1">
                        <a:lnSpc>
                          <a:spcPct val="70000"/>
                        </a:lnSpc>
                        <a:spcBef>
                          <a:spcPts val="700"/>
                        </a:spcBef>
                        <a:spcAft>
                          <a:spcPct val="0"/>
                        </a:spcAft>
                        <a:buClrTx/>
                        <a:buSzPct val="100000"/>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kumimoji="0" lang="en-US" sz="2000" b="0" i="0" u="none" strike="noStrike" cap="none" normalizeH="0" baseline="0" dirty="0" smtClean="0">
                          <a:ln>
                            <a:noFill/>
                          </a:ln>
                          <a:solidFill>
                            <a:srgbClr val="000000"/>
                          </a:solidFill>
                          <a:effectLst/>
                          <a:latin typeface="Times New Roman" pitchFamily="18" charset="0"/>
                          <a:ea typeface="Droid Sans Fallback" charset="0"/>
                          <a:cs typeface="Times New Roman" pitchFamily="18" charset="0"/>
                        </a:rPr>
                        <a:t>Thinking humanly</a:t>
                      </a:r>
                    </a:p>
                  </a:txBody>
                  <a:tcPr marL="90000" marR="90000" marT="438112" marB="46825" horzOverflow="overflow">
                    <a:lnL w="720" cap="flat" cmpd="sng" algn="ctr">
                      <a:solidFill>
                        <a:srgbClr val="000000"/>
                      </a:solidFill>
                      <a:prstDash val="solid"/>
                      <a:round/>
                      <a:headEnd type="none" w="med" len="med"/>
                      <a:tailEnd type="none" w="med" len="med"/>
                    </a:lnL>
                    <a:lnR w="720" cap="flat" cmpd="sng" algn="ctr">
                      <a:solidFill>
                        <a:srgbClr val="000000"/>
                      </a:solidFill>
                      <a:prstDash val="solid"/>
                      <a:round/>
                      <a:headEnd type="none" w="med" len="med"/>
                      <a:tailEnd type="none" w="med" len="med"/>
                    </a:lnR>
                    <a:lnT w="720" cap="flat" cmpd="sng" algn="ctr">
                      <a:solidFill>
                        <a:srgbClr val="000000"/>
                      </a:solidFill>
                      <a:prstDash val="solid"/>
                      <a:round/>
                      <a:headEnd type="none" w="med" len="med"/>
                      <a:tailEnd type="none" w="med" len="med"/>
                    </a:lnT>
                    <a:lnB w="72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70000"/>
                        </a:lnSpc>
                        <a:spcBef>
                          <a:spcPts val="700"/>
                        </a:spcBef>
                        <a:spcAft>
                          <a:spcPct val="0"/>
                        </a:spcAft>
                        <a:buClrTx/>
                        <a:buSzPct val="100000"/>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kumimoji="0" lang="en-US" sz="2000" b="0" i="0" u="none" strike="noStrike" cap="none" normalizeH="0" baseline="0" dirty="0" smtClean="0">
                          <a:ln>
                            <a:noFill/>
                          </a:ln>
                          <a:solidFill>
                            <a:srgbClr val="000000"/>
                          </a:solidFill>
                          <a:effectLst/>
                          <a:latin typeface="Times New Roman" pitchFamily="18" charset="0"/>
                          <a:ea typeface="Droid Sans Fallback" charset="0"/>
                          <a:cs typeface="Times New Roman" pitchFamily="18" charset="0"/>
                        </a:rPr>
                        <a:t>Thinking rationally </a:t>
                      </a:r>
                    </a:p>
                  </a:txBody>
                  <a:tcPr marL="90000" marR="90000" marT="438112" marB="46825" horzOverflow="overflow">
                    <a:lnL w="720" cap="flat" cmpd="sng" algn="ctr">
                      <a:solidFill>
                        <a:srgbClr val="000000"/>
                      </a:solidFill>
                      <a:prstDash val="solid"/>
                      <a:round/>
                      <a:headEnd type="none" w="med" len="med"/>
                      <a:tailEnd type="none" w="med" len="med"/>
                    </a:lnL>
                    <a:lnR w="720" cap="flat" cmpd="sng" algn="ctr">
                      <a:solidFill>
                        <a:srgbClr val="000000"/>
                      </a:solidFill>
                      <a:prstDash val="solid"/>
                      <a:round/>
                      <a:headEnd type="none" w="med" len="med"/>
                      <a:tailEnd type="none" w="med" len="med"/>
                    </a:lnR>
                    <a:lnT w="720" cap="flat" cmpd="sng" algn="ctr">
                      <a:solidFill>
                        <a:srgbClr val="000000"/>
                      </a:solidFill>
                      <a:prstDash val="solid"/>
                      <a:round/>
                      <a:headEnd type="none" w="med" len="med"/>
                      <a:tailEnd type="none" w="med" len="med"/>
                    </a:lnT>
                    <a:lnB w="72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r h="783798">
                <a:tc>
                  <a:txBody>
                    <a:bodyPr/>
                    <a:lstStyle/>
                    <a:p>
                      <a:pPr marL="0" marR="0" lvl="0" indent="0" algn="l" defTabSz="457200" rtl="0" eaLnBrk="1" fontAlgn="base" latinLnBrk="0" hangingPunct="1">
                        <a:lnSpc>
                          <a:spcPct val="70000"/>
                        </a:lnSpc>
                        <a:spcBef>
                          <a:spcPts val="700"/>
                        </a:spcBef>
                        <a:spcAft>
                          <a:spcPct val="0"/>
                        </a:spcAft>
                        <a:buClrTx/>
                        <a:buSzPct val="100000"/>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 pos="10515600" algn="l"/>
                        </a:tabLst>
                      </a:pPr>
                      <a:r>
                        <a:rPr kumimoji="0" lang="en-US" sz="2000" b="0" i="0" u="none" strike="noStrike" cap="none" normalizeH="0" baseline="0" dirty="0" smtClean="0">
                          <a:ln>
                            <a:noFill/>
                          </a:ln>
                          <a:solidFill>
                            <a:srgbClr val="000000"/>
                          </a:solidFill>
                          <a:effectLst/>
                          <a:latin typeface="Times New Roman" pitchFamily="18" charset="0"/>
                          <a:ea typeface="Droid Sans Fallback" charset="0"/>
                          <a:cs typeface="Times New Roman" pitchFamily="18" charset="0"/>
                        </a:rPr>
                        <a:t>Acting humanly	</a:t>
                      </a:r>
                    </a:p>
                  </a:txBody>
                  <a:tcPr marL="90000" marR="90000" marT="438112" marB="46825" horzOverflow="overflow">
                    <a:lnL w="720" cap="flat" cmpd="sng" algn="ctr">
                      <a:solidFill>
                        <a:srgbClr val="000000"/>
                      </a:solidFill>
                      <a:prstDash val="solid"/>
                      <a:round/>
                      <a:headEnd type="none" w="med" len="med"/>
                      <a:tailEnd type="none" w="med" len="med"/>
                    </a:lnL>
                    <a:lnR w="720" cap="flat" cmpd="sng" algn="ctr">
                      <a:solidFill>
                        <a:srgbClr val="000000"/>
                      </a:solidFill>
                      <a:prstDash val="solid"/>
                      <a:round/>
                      <a:headEnd type="none" w="med" len="med"/>
                      <a:tailEnd type="none" w="med" len="med"/>
                    </a:lnR>
                    <a:lnT w="720" cap="flat" cmpd="sng" algn="ctr">
                      <a:solidFill>
                        <a:srgbClr val="000000"/>
                      </a:solidFill>
                      <a:prstDash val="solid"/>
                      <a:round/>
                      <a:headEnd type="none" w="med" len="med"/>
                      <a:tailEnd type="none" w="med" len="med"/>
                    </a:lnT>
                    <a:lnB w="72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70000"/>
                        </a:lnSpc>
                        <a:spcBef>
                          <a:spcPts val="700"/>
                        </a:spcBef>
                        <a:spcAft>
                          <a:spcPct val="0"/>
                        </a:spcAft>
                        <a:buClrTx/>
                        <a:buSzPct val="100000"/>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kumimoji="0" lang="en-US" sz="2000" b="0" i="0" u="none" strike="noStrike" cap="none" normalizeH="0" baseline="0" dirty="0" smtClean="0">
                          <a:ln>
                            <a:noFill/>
                          </a:ln>
                          <a:solidFill>
                            <a:srgbClr val="000000"/>
                          </a:solidFill>
                          <a:effectLst/>
                          <a:latin typeface="Times New Roman" pitchFamily="18" charset="0"/>
                          <a:ea typeface="Droid Sans Fallback" charset="0"/>
                          <a:cs typeface="Times New Roman" pitchFamily="18" charset="0"/>
                        </a:rPr>
                        <a:t>Acting rationally</a:t>
                      </a:r>
                    </a:p>
                  </a:txBody>
                  <a:tcPr marL="90000" marR="90000" marT="438112" marB="46825" horzOverflow="overflow">
                    <a:lnL w="720" cap="flat" cmpd="sng" algn="ctr">
                      <a:solidFill>
                        <a:srgbClr val="000000"/>
                      </a:solidFill>
                      <a:prstDash val="solid"/>
                      <a:round/>
                      <a:headEnd type="none" w="med" len="med"/>
                      <a:tailEnd type="none" w="med" len="med"/>
                    </a:lnL>
                    <a:lnR w="720" cap="flat" cmpd="sng" algn="ctr">
                      <a:solidFill>
                        <a:srgbClr val="000000"/>
                      </a:solidFill>
                      <a:prstDash val="solid"/>
                      <a:round/>
                      <a:headEnd type="none" w="med" len="med"/>
                      <a:tailEnd type="none" w="med" len="med"/>
                    </a:lnR>
                    <a:lnT w="720" cap="flat" cmpd="sng" algn="ctr">
                      <a:solidFill>
                        <a:srgbClr val="000000"/>
                      </a:solidFill>
                      <a:prstDash val="solid"/>
                      <a:round/>
                      <a:headEnd type="none" w="med" len="med"/>
                      <a:tailEnd type="none" w="med" len="med"/>
                    </a:lnT>
                    <a:lnB w="72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extLst>
              </a:tr>
            </a:tbl>
          </a:graphicData>
        </a:graphic>
      </p:graphicFrame>
      <p:sp>
        <p:nvSpPr>
          <p:cNvPr id="24591" name="Slide Number Placeholder 4"/>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spcBef>
                <a:spcPct val="0"/>
              </a:spcBef>
              <a:buClrTx/>
              <a:buFontTx/>
              <a:buNone/>
            </a:pPr>
            <a:fld id="{83CC2F37-A511-4906-8ED4-9191D7467D2E}" type="slidenum">
              <a:rPr lang="en-US" altLang="en-US" sz="1800"/>
              <a:pPr>
                <a:spcBef>
                  <a:spcPct val="0"/>
                </a:spcBef>
                <a:buClrTx/>
                <a:buFontTx/>
                <a:buNone/>
              </a:pPr>
              <a:t>18</a:t>
            </a:fld>
            <a:endParaRPr lang="en-US" altLang="en-US" sz="1800"/>
          </a:p>
        </p:txBody>
      </p:sp>
    </p:spTree>
    <p:extLst>
      <p:ext uri="{BB962C8B-B14F-4D97-AF65-F5344CB8AC3E}">
        <p14:creationId xmlns:p14="http://schemas.microsoft.com/office/powerpoint/2010/main" val="2536432017"/>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6626" name="Text Box 1"/>
          <p:cNvSpPr txBox="1">
            <a:spLocks noChangeArrowheads="1"/>
          </p:cNvSpPr>
          <p:nvPr/>
        </p:nvSpPr>
        <p:spPr bwMode="auto">
          <a:xfrm>
            <a:off x="1981200" y="274638"/>
            <a:ext cx="8229600" cy="639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rIns="0" bIns="0" anchor="b"/>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3600" b="1" dirty="0">
                <a:latin typeface="Times New Roman" panose="02020603050405020304" pitchFamily="18" charset="0"/>
              </a:rPr>
              <a:t>Views of defining AI</a:t>
            </a:r>
          </a:p>
        </p:txBody>
      </p:sp>
      <p:sp>
        <p:nvSpPr>
          <p:cNvPr id="26627" name="Text Box 2"/>
          <p:cNvSpPr txBox="1">
            <a:spLocks noChangeArrowheads="1"/>
          </p:cNvSpPr>
          <p:nvPr/>
        </p:nvSpPr>
        <p:spPr bwMode="auto">
          <a:xfrm>
            <a:off x="1905000" y="1143000"/>
            <a:ext cx="80772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defTabSz="457200" fontAlgn="base">
              <a:spcBef>
                <a:spcPts val="650"/>
              </a:spcBef>
              <a:spcAft>
                <a:spcPct val="0"/>
              </a:spcAft>
              <a:buClrTx/>
              <a:buNone/>
            </a:pPr>
            <a:r>
              <a:rPr lang="en-US" altLang="en-US">
                <a:latin typeface="Times New Roman" panose="02020603050405020304" pitchFamily="18" charset="0"/>
              </a:rPr>
              <a:t>What is AI ?</a:t>
            </a:r>
          </a:p>
          <a:p>
            <a:pPr marL="0" lvl="1" defTabSz="457200" fontAlgn="base">
              <a:spcBef>
                <a:spcPts val="600"/>
              </a:spcBef>
              <a:spcAft>
                <a:spcPct val="0"/>
              </a:spcAft>
              <a:buClrTx/>
              <a:buNone/>
            </a:pPr>
            <a:r>
              <a:rPr lang="en-US" altLang="en-US">
                <a:latin typeface="Times New Roman" panose="02020603050405020304" pitchFamily="18" charset="0"/>
              </a:rPr>
              <a:t>Different scholars define AI differently</a:t>
            </a:r>
          </a:p>
        </p:txBody>
      </p:sp>
      <p:sp>
        <p:nvSpPr>
          <p:cNvPr id="26628" name="AutoShape 3"/>
          <p:cNvSpPr>
            <a:spLocks noChangeArrowheads="1"/>
          </p:cNvSpPr>
          <p:nvPr/>
        </p:nvSpPr>
        <p:spPr bwMode="auto">
          <a:xfrm>
            <a:off x="2286000" y="2362200"/>
            <a:ext cx="3962400" cy="1143000"/>
          </a:xfrm>
          <a:prstGeom prst="wedgeEllipseCallout">
            <a:avLst>
              <a:gd name="adj1" fmla="val 37181"/>
              <a:gd name="adj2" fmla="val 11667"/>
            </a:avLst>
          </a:prstGeom>
          <a:solidFill>
            <a:srgbClr val="FFFFFF"/>
          </a:solidFill>
          <a:ln w="25560" cap="sq">
            <a:solidFill>
              <a:srgbClr val="0BD0D9"/>
            </a:solidFill>
            <a:miter lim="800000"/>
            <a:headEnd/>
            <a:tailEnd/>
          </a:ln>
        </p:spPr>
        <p:txBody>
          <a:bodyPr lIns="90000" tIns="46800" rIns="90000" bIns="46800"/>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2400">
                <a:solidFill>
                  <a:srgbClr val="0000CC"/>
                </a:solidFill>
                <a:latin typeface="Times New Roman" panose="02020603050405020304" pitchFamily="18" charset="0"/>
              </a:rPr>
              <a:t>(A) AI as a system that think humanly </a:t>
            </a:r>
          </a:p>
        </p:txBody>
      </p:sp>
      <p:sp>
        <p:nvSpPr>
          <p:cNvPr id="26629" name="Rectangle 4"/>
          <p:cNvSpPr>
            <a:spLocks noChangeArrowheads="1"/>
          </p:cNvSpPr>
          <p:nvPr/>
        </p:nvSpPr>
        <p:spPr bwMode="auto">
          <a:xfrm>
            <a:off x="4724400" y="5029201"/>
            <a:ext cx="184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pPr defTabSz="457200" fontAlgn="base">
              <a:spcBef>
                <a:spcPct val="0"/>
              </a:spcBef>
              <a:spcAft>
                <a:spcPct val="0"/>
              </a:spcAft>
              <a:buClr>
                <a:srgbClr val="000000"/>
              </a:buClr>
              <a:buSzPct val="100000"/>
            </a:pPr>
            <a:endParaRPr lang="en-US" altLang="en-US">
              <a:solidFill>
                <a:srgbClr val="FFFFFF"/>
              </a:solidFill>
            </a:endParaRPr>
          </a:p>
        </p:txBody>
      </p:sp>
      <p:sp>
        <p:nvSpPr>
          <p:cNvPr id="26630" name="AutoShape 5"/>
          <p:cNvSpPr>
            <a:spLocks noChangeArrowheads="1"/>
          </p:cNvSpPr>
          <p:nvPr/>
        </p:nvSpPr>
        <p:spPr bwMode="auto">
          <a:xfrm>
            <a:off x="2133600" y="5334000"/>
            <a:ext cx="3505200" cy="1295400"/>
          </a:xfrm>
          <a:prstGeom prst="wedgeEllipseCallout">
            <a:avLst>
              <a:gd name="adj1" fmla="val 36773"/>
              <a:gd name="adj2" fmla="val -11032"/>
            </a:avLst>
          </a:prstGeom>
          <a:solidFill>
            <a:srgbClr val="FFFFFF"/>
          </a:solidFill>
          <a:ln w="25560" cap="sq">
            <a:solidFill>
              <a:srgbClr val="0BD0D9"/>
            </a:solidFill>
            <a:miter lim="800000"/>
            <a:headEnd/>
            <a:tailEnd/>
          </a:ln>
        </p:spPr>
        <p:txBody>
          <a:bodyPr lIns="90000" tIns="46800" rIns="90000" bIns="46800"/>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2400">
                <a:solidFill>
                  <a:srgbClr val="0000CC"/>
                </a:solidFill>
                <a:latin typeface="Times New Roman" panose="02020603050405020304" pitchFamily="18" charset="0"/>
              </a:rPr>
              <a:t>(C) AI as a system that Act humanly </a:t>
            </a:r>
          </a:p>
        </p:txBody>
      </p:sp>
      <p:sp>
        <p:nvSpPr>
          <p:cNvPr id="26631" name="AutoShape 6"/>
          <p:cNvSpPr>
            <a:spLocks noChangeArrowheads="1"/>
          </p:cNvSpPr>
          <p:nvPr/>
        </p:nvSpPr>
        <p:spPr bwMode="auto">
          <a:xfrm>
            <a:off x="6629400" y="2286000"/>
            <a:ext cx="3810000" cy="1219200"/>
          </a:xfrm>
          <a:prstGeom prst="wedgeEllipseCallout">
            <a:avLst>
              <a:gd name="adj1" fmla="val -35417"/>
              <a:gd name="adj2" fmla="val 16407"/>
            </a:avLst>
          </a:prstGeom>
          <a:solidFill>
            <a:srgbClr val="FFFFFF"/>
          </a:solidFill>
          <a:ln w="25560" cap="sq">
            <a:solidFill>
              <a:srgbClr val="0BD0D9"/>
            </a:solidFill>
            <a:miter lim="800000"/>
            <a:headEnd/>
            <a:tailEnd/>
          </a:ln>
        </p:spPr>
        <p:txBody>
          <a:bodyPr lIns="90000" tIns="46800" rIns="90000" bIns="46800"/>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2400">
                <a:solidFill>
                  <a:srgbClr val="0000CC"/>
                </a:solidFill>
                <a:latin typeface="Times New Roman" panose="02020603050405020304" pitchFamily="18" charset="0"/>
              </a:rPr>
              <a:t>(B) AI as a system that think rationally </a:t>
            </a:r>
          </a:p>
        </p:txBody>
      </p:sp>
      <p:sp>
        <p:nvSpPr>
          <p:cNvPr id="26632" name="AutoShape 7"/>
          <p:cNvSpPr>
            <a:spLocks noChangeArrowheads="1"/>
          </p:cNvSpPr>
          <p:nvPr/>
        </p:nvSpPr>
        <p:spPr bwMode="auto">
          <a:xfrm>
            <a:off x="6248400" y="5486400"/>
            <a:ext cx="3733800" cy="1066800"/>
          </a:xfrm>
          <a:prstGeom prst="wedgeEllipseCallout">
            <a:avLst>
              <a:gd name="adj1" fmla="val -35713"/>
              <a:gd name="adj2" fmla="val -18005"/>
            </a:avLst>
          </a:prstGeom>
          <a:solidFill>
            <a:srgbClr val="FFFFFF"/>
          </a:solidFill>
          <a:ln w="25560" cap="sq">
            <a:solidFill>
              <a:srgbClr val="0BD0D9"/>
            </a:solidFill>
            <a:miter lim="800000"/>
            <a:headEnd/>
            <a:tailEnd/>
          </a:ln>
        </p:spPr>
        <p:txBody>
          <a:bodyPr lIns="90000" tIns="46800" rIns="90000" bIns="46800"/>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2400">
                <a:solidFill>
                  <a:srgbClr val="0000CC"/>
                </a:solidFill>
                <a:latin typeface="Times New Roman" panose="02020603050405020304" pitchFamily="18" charset="0"/>
              </a:rPr>
              <a:t>(D) AI as a system that Act rationally </a:t>
            </a:r>
          </a:p>
        </p:txBody>
      </p:sp>
      <p:sp>
        <p:nvSpPr>
          <p:cNvPr id="26633" name="AutoShape 8"/>
          <p:cNvSpPr>
            <a:spLocks noChangeArrowheads="1"/>
          </p:cNvSpPr>
          <p:nvPr/>
        </p:nvSpPr>
        <p:spPr bwMode="auto">
          <a:xfrm>
            <a:off x="2514600" y="3886200"/>
            <a:ext cx="3505200" cy="1143000"/>
          </a:xfrm>
          <a:prstGeom prst="wedgeEllipseCallout">
            <a:avLst>
              <a:gd name="adj1" fmla="val 64222"/>
              <a:gd name="adj2" fmla="val -120833"/>
            </a:avLst>
          </a:prstGeom>
          <a:solidFill>
            <a:srgbClr val="FFFFFF"/>
          </a:solidFill>
          <a:ln w="25560" cap="sq">
            <a:solidFill>
              <a:srgbClr val="0BD0D9"/>
            </a:solidFill>
            <a:miter lim="800000"/>
            <a:headEnd/>
            <a:tailEnd/>
          </a:ln>
        </p:spPr>
        <p:txBody>
          <a:bodyPr lIns="90000" tIns="46800" rIns="90000" bIns="46800"/>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2000">
                <a:latin typeface="Times New Roman" panose="02020603050405020304" pitchFamily="18" charset="0"/>
              </a:rPr>
              <a:t>Concerned with thought processing and reasoning</a:t>
            </a:r>
          </a:p>
        </p:txBody>
      </p:sp>
      <p:sp>
        <p:nvSpPr>
          <p:cNvPr id="26634" name="AutoShape 9"/>
          <p:cNvSpPr>
            <a:spLocks noChangeArrowheads="1"/>
          </p:cNvSpPr>
          <p:nvPr/>
        </p:nvSpPr>
        <p:spPr bwMode="auto">
          <a:xfrm>
            <a:off x="6553200" y="3886200"/>
            <a:ext cx="3124200" cy="990600"/>
          </a:xfrm>
          <a:prstGeom prst="wedgeEllipseCallout">
            <a:avLst>
              <a:gd name="adj1" fmla="val -71903"/>
              <a:gd name="adj2" fmla="val 152403"/>
            </a:avLst>
          </a:prstGeom>
          <a:solidFill>
            <a:srgbClr val="FFFFFF"/>
          </a:solidFill>
          <a:ln w="25560" cap="sq">
            <a:solidFill>
              <a:srgbClr val="0BD0D9"/>
            </a:solidFill>
            <a:miter lim="800000"/>
            <a:headEnd/>
            <a:tailEnd/>
          </a:ln>
        </p:spPr>
        <p:txBody>
          <a:bodyPr lIns="90000" tIns="46800" rIns="90000" bIns="46800"/>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2000">
                <a:latin typeface="Times New Roman" panose="02020603050405020304" pitchFamily="18" charset="0"/>
              </a:rPr>
              <a:t>Concerned with behaviors of agents </a:t>
            </a:r>
          </a:p>
        </p:txBody>
      </p:sp>
      <p:sp>
        <p:nvSpPr>
          <p:cNvPr id="26635" name="Slide Number Placeholder 10"/>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spcBef>
                <a:spcPct val="0"/>
              </a:spcBef>
              <a:buClrTx/>
              <a:buFontTx/>
              <a:buNone/>
            </a:pPr>
            <a:fld id="{AF509099-D074-4409-95B7-AF613C24CC34}" type="slidenum">
              <a:rPr lang="en-US" altLang="en-US" sz="1800"/>
              <a:pPr>
                <a:spcBef>
                  <a:spcPct val="0"/>
                </a:spcBef>
                <a:buClrTx/>
                <a:buFontTx/>
                <a:buNone/>
              </a:pPr>
              <a:t>19</a:t>
            </a:fld>
            <a:endParaRPr lang="en-US" altLang="en-US" sz="1800"/>
          </a:p>
        </p:txBody>
      </p:sp>
    </p:spTree>
    <p:extLst>
      <p:ext uri="{BB962C8B-B14F-4D97-AF65-F5344CB8AC3E}">
        <p14:creationId xmlns:p14="http://schemas.microsoft.com/office/powerpoint/2010/main" val="3411207019"/>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a:spLocks noGrp="1"/>
          </p:cNvSpPr>
          <p:nvPr>
            <p:ph type="title"/>
          </p:nvPr>
        </p:nvSpPr>
        <p:spPr/>
        <p:txBody>
          <a:bodyPr/>
          <a:lstStyle/>
          <a:p>
            <a:r>
              <a:rPr lang="en-US" altLang="en-US" sz="2400" b="1">
                <a:latin typeface="Times New Roman" panose="02020603050405020304" pitchFamily="18" charset="0"/>
                <a:cs typeface="Times New Roman" panose="02020603050405020304" pitchFamily="18" charset="0"/>
              </a:rPr>
              <a:t>Contents</a:t>
            </a:r>
          </a:p>
        </p:txBody>
      </p:sp>
      <p:sp>
        <p:nvSpPr>
          <p:cNvPr id="5123" name="Content Placeholder 2"/>
          <p:cNvSpPr>
            <a:spLocks noGrp="1"/>
          </p:cNvSpPr>
          <p:nvPr>
            <p:ph idx="1"/>
          </p:nvPr>
        </p:nvSpPr>
        <p:spPr/>
        <p:txBody>
          <a:bodyPr/>
          <a:lstStyle/>
          <a:p>
            <a:r>
              <a:rPr lang="en-US" altLang="en-US" sz="2000">
                <a:latin typeface="Times New Roman" panose="02020603050405020304" pitchFamily="18" charset="0"/>
                <a:cs typeface="Times New Roman" panose="02020603050405020304" pitchFamily="18" charset="0"/>
              </a:rPr>
              <a:t>Introduction</a:t>
            </a:r>
          </a:p>
          <a:p>
            <a:r>
              <a:rPr lang="en-US" altLang="en-US" sz="2000">
                <a:latin typeface="Times New Roman" panose="02020603050405020304" pitchFamily="18" charset="0"/>
                <a:cs typeface="Times New Roman" panose="02020603050405020304" pitchFamily="18" charset="0"/>
              </a:rPr>
              <a:t>AI Vs. KNB</a:t>
            </a:r>
          </a:p>
          <a:p>
            <a:r>
              <a:rPr lang="en-US" altLang="en-US" sz="2000">
                <a:latin typeface="Times New Roman" panose="02020603050405020304" pitchFamily="18" charset="0"/>
                <a:cs typeface="Times New Roman" panose="02020603050405020304" pitchFamily="18" charset="0"/>
              </a:rPr>
              <a:t>Views of defining AI</a:t>
            </a:r>
          </a:p>
          <a:p>
            <a:r>
              <a:rPr lang="en-US" altLang="en-US" sz="2000">
                <a:latin typeface="Times New Roman" panose="02020603050405020304" pitchFamily="18" charset="0"/>
                <a:cs typeface="Times New Roman" panose="02020603050405020304" pitchFamily="18" charset="0"/>
              </a:rPr>
              <a:t>Strong AI Vs. Weak AI</a:t>
            </a:r>
          </a:p>
          <a:p>
            <a:r>
              <a:rPr lang="en-US" altLang="en-US" sz="2000">
                <a:latin typeface="Times New Roman" panose="02020603050405020304" pitchFamily="18" charset="0"/>
                <a:cs typeface="Times New Roman" panose="02020603050405020304" pitchFamily="18" charset="0"/>
              </a:rPr>
              <a:t>History of AI</a:t>
            </a:r>
          </a:p>
          <a:p>
            <a:r>
              <a:rPr lang="en-US" altLang="en-US" sz="2000">
                <a:latin typeface="Times New Roman" panose="02020603050405020304" pitchFamily="18" charset="0"/>
                <a:cs typeface="Times New Roman" panose="02020603050405020304" pitchFamily="18" charset="0"/>
              </a:rPr>
              <a:t>State of the Art</a:t>
            </a:r>
          </a:p>
          <a:p>
            <a:r>
              <a:rPr lang="en-US" altLang="en-US" sz="2000">
                <a:latin typeface="Times New Roman" panose="02020603050405020304" pitchFamily="18" charset="0"/>
                <a:cs typeface="Times New Roman" panose="02020603050405020304" pitchFamily="18" charset="0"/>
              </a:rPr>
              <a:t>Application of AI</a:t>
            </a:r>
          </a:p>
        </p:txBody>
      </p:sp>
      <p:sp>
        <p:nvSpPr>
          <p:cNvPr id="2" name="Slide Number Placeholder 1"/>
          <p:cNvSpPr>
            <a:spLocks noGrp="1"/>
          </p:cNvSpPr>
          <p:nvPr>
            <p:ph type="sldNum" idx="10"/>
          </p:nvPr>
        </p:nvSpPr>
        <p:spPr/>
        <p:txBody>
          <a:bodyPr/>
          <a:lstStyle/>
          <a:p>
            <a:pPr>
              <a:defRPr/>
            </a:pPr>
            <a:fld id="{0E48A468-9501-47D9-8FF1-65A5FB15EF18}" type="slidenum">
              <a:rPr lang="en-US" altLang="en-US" smtClean="0"/>
              <a:pPr>
                <a:defRPr/>
              </a:pPr>
              <a:t>2</a:t>
            </a:fld>
            <a:endParaRPr lang="en-US" altLang="en-US"/>
          </a:p>
        </p:txBody>
      </p:sp>
    </p:spTree>
    <p:extLst>
      <p:ext uri="{BB962C8B-B14F-4D97-AF65-F5344CB8AC3E}">
        <p14:creationId xmlns:p14="http://schemas.microsoft.com/office/powerpoint/2010/main" val="40591637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8674" name="Text Box 1"/>
          <p:cNvSpPr txBox="1">
            <a:spLocks noChangeArrowheads="1"/>
          </p:cNvSpPr>
          <p:nvPr/>
        </p:nvSpPr>
        <p:spPr bwMode="auto">
          <a:xfrm>
            <a:off x="1981200" y="1"/>
            <a:ext cx="8229600" cy="639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rIns="0" bIns="0" anchor="b"/>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b="1">
                <a:latin typeface="Times New Roman" panose="02020603050405020304" pitchFamily="18" charset="0"/>
              </a:rPr>
              <a:t>Views of defining AI</a:t>
            </a:r>
          </a:p>
        </p:txBody>
      </p:sp>
      <p:sp>
        <p:nvSpPr>
          <p:cNvPr id="28675" name="AutoShape 2"/>
          <p:cNvSpPr>
            <a:spLocks noChangeArrowheads="1"/>
          </p:cNvSpPr>
          <p:nvPr/>
        </p:nvSpPr>
        <p:spPr bwMode="auto">
          <a:xfrm>
            <a:off x="1981200" y="2209800"/>
            <a:ext cx="3962400" cy="1143000"/>
          </a:xfrm>
          <a:prstGeom prst="wedgeEllipseCallout">
            <a:avLst>
              <a:gd name="adj1" fmla="val 36861"/>
              <a:gd name="adj2" fmla="val -19444"/>
            </a:avLst>
          </a:prstGeom>
          <a:solidFill>
            <a:srgbClr val="FFFFFF"/>
          </a:solidFill>
          <a:ln w="25560" cap="sq">
            <a:solidFill>
              <a:srgbClr val="0BD0D9"/>
            </a:solidFill>
            <a:miter lim="800000"/>
            <a:headEnd/>
            <a:tailEnd/>
          </a:ln>
        </p:spPr>
        <p:txBody>
          <a:bodyPr lIns="90000" tIns="46800" rIns="90000" bIns="46800"/>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2400">
                <a:solidFill>
                  <a:srgbClr val="0000CC"/>
                </a:solidFill>
                <a:latin typeface="Times New Roman" panose="02020603050405020304" pitchFamily="18" charset="0"/>
                <a:cs typeface="Times New Roman" panose="02020603050405020304" pitchFamily="18" charset="0"/>
              </a:rPr>
              <a:t>(A) AI as a system that think humanly</a:t>
            </a:r>
            <a:r>
              <a:rPr lang="en-US" altLang="en-US" sz="1800">
                <a:solidFill>
                  <a:srgbClr val="0000CC"/>
                </a:solidFill>
                <a:latin typeface="Times New Roman" panose="02020603050405020304" pitchFamily="18" charset="0"/>
                <a:cs typeface="Times New Roman" panose="02020603050405020304" pitchFamily="18" charset="0"/>
              </a:rPr>
              <a:t> </a:t>
            </a:r>
          </a:p>
        </p:txBody>
      </p:sp>
      <p:sp>
        <p:nvSpPr>
          <p:cNvPr id="28676" name="Rectangle 3"/>
          <p:cNvSpPr>
            <a:spLocks noChangeArrowheads="1"/>
          </p:cNvSpPr>
          <p:nvPr/>
        </p:nvSpPr>
        <p:spPr bwMode="auto">
          <a:xfrm>
            <a:off x="4724400" y="5029201"/>
            <a:ext cx="184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pPr defTabSz="457200" fontAlgn="base">
              <a:spcBef>
                <a:spcPct val="0"/>
              </a:spcBef>
              <a:spcAft>
                <a:spcPct val="0"/>
              </a:spcAft>
              <a:buClr>
                <a:srgbClr val="000000"/>
              </a:buClr>
              <a:buSzPct val="100000"/>
            </a:pPr>
            <a:endParaRPr lang="en-US" altLang="en-US">
              <a:solidFill>
                <a:srgbClr val="FFFFFF"/>
              </a:solidFill>
            </a:endParaRPr>
          </a:p>
        </p:txBody>
      </p:sp>
      <p:sp>
        <p:nvSpPr>
          <p:cNvPr id="28677" name="AutoShape 4"/>
          <p:cNvSpPr>
            <a:spLocks noChangeArrowheads="1"/>
          </p:cNvSpPr>
          <p:nvPr/>
        </p:nvSpPr>
        <p:spPr bwMode="auto">
          <a:xfrm>
            <a:off x="6400800" y="2286000"/>
            <a:ext cx="3505200" cy="1295400"/>
          </a:xfrm>
          <a:prstGeom prst="wedgeEllipseCallout">
            <a:avLst>
              <a:gd name="adj1" fmla="val -33977"/>
              <a:gd name="adj2" fmla="val -13037"/>
            </a:avLst>
          </a:prstGeom>
          <a:solidFill>
            <a:srgbClr val="FFFFFF"/>
          </a:solidFill>
          <a:ln w="25560" cap="sq">
            <a:solidFill>
              <a:srgbClr val="0BD0D9"/>
            </a:solidFill>
            <a:miter lim="800000"/>
            <a:headEnd/>
            <a:tailEnd/>
          </a:ln>
        </p:spPr>
        <p:txBody>
          <a:bodyPr lIns="90000" tIns="46800" rIns="90000" bIns="46800"/>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2400">
                <a:solidFill>
                  <a:srgbClr val="0000CC"/>
                </a:solidFill>
                <a:latin typeface="Times New Roman" panose="02020603050405020304" pitchFamily="18" charset="0"/>
              </a:rPr>
              <a:t>(C) AI as a system that Act humanly </a:t>
            </a:r>
          </a:p>
        </p:txBody>
      </p:sp>
      <p:sp>
        <p:nvSpPr>
          <p:cNvPr id="28678" name="AutoShape 5"/>
          <p:cNvSpPr>
            <a:spLocks noChangeArrowheads="1"/>
          </p:cNvSpPr>
          <p:nvPr/>
        </p:nvSpPr>
        <p:spPr bwMode="auto">
          <a:xfrm>
            <a:off x="1828800" y="4876800"/>
            <a:ext cx="3810000" cy="1219200"/>
          </a:xfrm>
          <a:prstGeom prst="wedgeEllipseCallout">
            <a:avLst>
              <a:gd name="adj1" fmla="val 42250"/>
              <a:gd name="adj2" fmla="val -4426"/>
            </a:avLst>
          </a:prstGeom>
          <a:solidFill>
            <a:srgbClr val="FFFFFF"/>
          </a:solidFill>
          <a:ln w="25560" cap="sq">
            <a:solidFill>
              <a:srgbClr val="0BD0D9"/>
            </a:solidFill>
            <a:miter lim="800000"/>
            <a:headEnd/>
            <a:tailEnd/>
          </a:ln>
        </p:spPr>
        <p:txBody>
          <a:bodyPr lIns="90000" tIns="46800" rIns="90000" bIns="46800"/>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2400">
                <a:solidFill>
                  <a:srgbClr val="0000CC"/>
                </a:solidFill>
                <a:latin typeface="Times New Roman" panose="02020603050405020304" pitchFamily="18" charset="0"/>
              </a:rPr>
              <a:t>(B) AI as a system that think rationally </a:t>
            </a:r>
          </a:p>
        </p:txBody>
      </p:sp>
      <p:sp>
        <p:nvSpPr>
          <p:cNvPr id="28679" name="AutoShape 6"/>
          <p:cNvSpPr>
            <a:spLocks noChangeArrowheads="1"/>
          </p:cNvSpPr>
          <p:nvPr/>
        </p:nvSpPr>
        <p:spPr bwMode="auto">
          <a:xfrm>
            <a:off x="6172200" y="5029200"/>
            <a:ext cx="3733800" cy="1066800"/>
          </a:xfrm>
          <a:prstGeom prst="wedgeEllipseCallout">
            <a:avLst>
              <a:gd name="adj1" fmla="val -36736"/>
              <a:gd name="adj2" fmla="val -12056"/>
            </a:avLst>
          </a:prstGeom>
          <a:solidFill>
            <a:srgbClr val="FFFFFF"/>
          </a:solidFill>
          <a:ln w="25560" cap="sq">
            <a:solidFill>
              <a:srgbClr val="0BD0D9"/>
            </a:solidFill>
            <a:miter lim="800000"/>
            <a:headEnd/>
            <a:tailEnd/>
          </a:ln>
        </p:spPr>
        <p:txBody>
          <a:bodyPr lIns="90000" tIns="46800" rIns="90000" bIns="46800"/>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2400">
                <a:solidFill>
                  <a:srgbClr val="0000CC"/>
                </a:solidFill>
                <a:latin typeface="Times New Roman" panose="02020603050405020304" pitchFamily="18" charset="0"/>
              </a:rPr>
              <a:t>(D) AI as a system that Act rationally </a:t>
            </a:r>
          </a:p>
        </p:txBody>
      </p:sp>
      <p:sp>
        <p:nvSpPr>
          <p:cNvPr id="28680" name="AutoShape 7"/>
          <p:cNvSpPr>
            <a:spLocks noChangeArrowheads="1"/>
          </p:cNvSpPr>
          <p:nvPr/>
        </p:nvSpPr>
        <p:spPr bwMode="auto">
          <a:xfrm flipH="1">
            <a:off x="3902076" y="685800"/>
            <a:ext cx="4860925" cy="1371600"/>
          </a:xfrm>
          <a:prstGeom prst="wedgeEllipseCallout">
            <a:avLst>
              <a:gd name="adj1" fmla="val 4815"/>
              <a:gd name="adj2" fmla="val 94421"/>
            </a:avLst>
          </a:prstGeom>
          <a:solidFill>
            <a:srgbClr val="FFFFFF"/>
          </a:solidFill>
          <a:ln w="25560" cap="sq">
            <a:solidFill>
              <a:srgbClr val="0BD0D9"/>
            </a:solidFill>
            <a:miter lim="800000"/>
            <a:headEnd/>
            <a:tailEnd/>
          </a:ln>
        </p:spPr>
        <p:txBody>
          <a:bodyPr lIns="90000" tIns="46800" rIns="90000" bIns="46800"/>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1600" b="1" i="1">
                <a:latin typeface="Times New Roman" panose="02020603050405020304" pitchFamily="18" charset="0"/>
              </a:rPr>
              <a:t>    </a:t>
            </a:r>
          </a:p>
          <a:p>
            <a:pPr algn="ctr" defTabSz="457200" fontAlgn="base">
              <a:spcBef>
                <a:spcPct val="0"/>
              </a:spcBef>
              <a:spcAft>
                <a:spcPct val="0"/>
              </a:spcAft>
              <a:buClrTx/>
              <a:buNone/>
            </a:pPr>
            <a:endParaRPr lang="en-US" altLang="en-US" sz="1600" b="1" i="1">
              <a:latin typeface="Times New Roman" panose="02020603050405020304" pitchFamily="18" charset="0"/>
            </a:endParaRPr>
          </a:p>
          <a:p>
            <a:pPr algn="ctr" defTabSz="457200" fontAlgn="base">
              <a:spcBef>
                <a:spcPct val="0"/>
              </a:spcBef>
              <a:spcAft>
                <a:spcPct val="0"/>
              </a:spcAft>
              <a:buClrTx/>
              <a:buNone/>
            </a:pPr>
            <a:r>
              <a:rPr lang="en-US" altLang="en-US" sz="1600" b="1" i="1">
                <a:latin typeface="Times New Roman" panose="02020603050405020304" pitchFamily="18" charset="0"/>
              </a:rPr>
              <a:t> measures success of AI in terms of human being performance</a:t>
            </a:r>
          </a:p>
        </p:txBody>
      </p:sp>
      <p:sp>
        <p:nvSpPr>
          <p:cNvPr id="28681" name="AutoShape 8"/>
          <p:cNvSpPr>
            <a:spLocks noChangeArrowheads="1"/>
          </p:cNvSpPr>
          <p:nvPr/>
        </p:nvSpPr>
        <p:spPr bwMode="auto">
          <a:xfrm>
            <a:off x="3429000" y="3733800"/>
            <a:ext cx="4953000" cy="1066800"/>
          </a:xfrm>
          <a:prstGeom prst="wedgeEllipseCallout">
            <a:avLst>
              <a:gd name="adj1" fmla="val -2981"/>
              <a:gd name="adj2" fmla="val 111764"/>
            </a:avLst>
          </a:prstGeom>
          <a:solidFill>
            <a:srgbClr val="FFFFFF"/>
          </a:solidFill>
          <a:ln w="25560" cap="sq">
            <a:solidFill>
              <a:srgbClr val="0BD0D9"/>
            </a:solidFill>
            <a:miter lim="800000"/>
            <a:headEnd/>
            <a:tailEnd/>
          </a:ln>
        </p:spPr>
        <p:txBody>
          <a:bodyPr lIns="90000" tIns="46800" rIns="90000" bIns="46800"/>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1800" b="1" i="1">
                <a:latin typeface="Times New Roman" panose="02020603050405020304" pitchFamily="18" charset="0"/>
              </a:rPr>
              <a:t>measures success of AI in terms of ideal concept of intelligence (rationality)</a:t>
            </a:r>
          </a:p>
        </p:txBody>
      </p:sp>
      <p:sp>
        <p:nvSpPr>
          <p:cNvPr id="28682" name="Slide Number Placeholder 9"/>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spcBef>
                <a:spcPct val="0"/>
              </a:spcBef>
              <a:buClrTx/>
              <a:buFontTx/>
              <a:buNone/>
            </a:pPr>
            <a:fld id="{D4A8D1F3-E5E6-4412-8850-F9A3CBCACF16}" type="slidenum">
              <a:rPr lang="en-US" altLang="en-US" sz="1800"/>
              <a:pPr>
                <a:spcBef>
                  <a:spcPct val="0"/>
                </a:spcBef>
                <a:buClrTx/>
                <a:buFontTx/>
                <a:buNone/>
              </a:pPr>
              <a:t>20</a:t>
            </a:fld>
            <a:endParaRPr lang="en-US" altLang="en-US" sz="1800"/>
          </a:p>
        </p:txBody>
      </p:sp>
    </p:spTree>
    <p:extLst>
      <p:ext uri="{BB962C8B-B14F-4D97-AF65-F5344CB8AC3E}">
        <p14:creationId xmlns:p14="http://schemas.microsoft.com/office/powerpoint/2010/main" val="2360901074"/>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22" name="Text Box 1"/>
          <p:cNvSpPr txBox="1">
            <a:spLocks noChangeArrowheads="1"/>
          </p:cNvSpPr>
          <p:nvPr/>
        </p:nvSpPr>
        <p:spPr bwMode="auto">
          <a:xfrm>
            <a:off x="1676400" y="274638"/>
            <a:ext cx="8839200" cy="563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3600" dirty="0" smtClean="0">
                <a:solidFill>
                  <a:schemeClr val="accent2"/>
                </a:solidFill>
                <a:latin typeface="Times New Roman" panose="02020603050405020304" pitchFamily="18" charset="0"/>
                <a:cs typeface="Times New Roman" panose="02020603050405020304" pitchFamily="18" charset="0"/>
              </a:rPr>
              <a:t>I. Thinking </a:t>
            </a:r>
            <a:r>
              <a:rPr lang="en-US" altLang="en-US" sz="3600" dirty="0">
                <a:solidFill>
                  <a:schemeClr val="accent2"/>
                </a:solidFill>
                <a:latin typeface="Times New Roman" panose="02020603050405020304" pitchFamily="18" charset="0"/>
                <a:cs typeface="Times New Roman" panose="02020603050405020304" pitchFamily="18" charset="0"/>
              </a:rPr>
              <a:t>humanly: </a:t>
            </a:r>
            <a:r>
              <a:rPr lang="en-US" altLang="en-US" sz="3600" dirty="0">
                <a:latin typeface="Times New Roman" panose="02020603050405020304" pitchFamily="18" charset="0"/>
                <a:cs typeface="Times New Roman" panose="02020603050405020304" pitchFamily="18" charset="0"/>
              </a:rPr>
              <a:t>The Cognitive Modeling</a:t>
            </a:r>
          </a:p>
        </p:txBody>
      </p:sp>
      <p:sp>
        <p:nvSpPr>
          <p:cNvPr id="2" name="Text Box 2"/>
          <p:cNvSpPr txBox="1">
            <a:spLocks noChangeArrowheads="1"/>
          </p:cNvSpPr>
          <p:nvPr/>
        </p:nvSpPr>
        <p:spPr bwMode="auto">
          <a:xfrm>
            <a:off x="1676400" y="914400"/>
            <a:ext cx="8839200" cy="5410200"/>
          </a:xfrm>
          <a:prstGeom prst="rect">
            <a:avLst/>
          </a:prstGeom>
          <a:noFill/>
          <a:ln w="9525" cap="flat">
            <a:noFill/>
            <a:round/>
            <a:headEnd/>
            <a:tailEnd/>
          </a:ln>
          <a:effectLst/>
        </p:spPr>
        <p:txBody>
          <a:bodyPr/>
          <a:lstStyle/>
          <a:p>
            <a:pPr marL="457200" indent="-457200">
              <a:buClr>
                <a:srgbClr val="C00000"/>
              </a:buClr>
              <a:buFont typeface="Wingdings" panose="05000000000000000000" pitchFamily="2" charset="2"/>
              <a:buChar char="§"/>
            </a:pPr>
            <a:r>
              <a:rPr lang="en-US" sz="2000" dirty="0">
                <a:solidFill>
                  <a:srgbClr val="000000"/>
                </a:solidFill>
                <a:latin typeface="Times New Roman" pitchFamily="18" charset="0"/>
                <a:cs typeface="Times New Roman" pitchFamily="18" charset="0"/>
              </a:rPr>
              <a:t>Cognitive Science</a:t>
            </a:r>
          </a:p>
          <a:p>
            <a:pPr marL="1371600" lvl="1" indent="-457200">
              <a:buClr>
                <a:srgbClr val="C00000"/>
              </a:buClr>
              <a:buFont typeface="Wingdings" panose="05000000000000000000" pitchFamily="2" charset="2"/>
              <a:buChar char="ü"/>
            </a:pPr>
            <a:r>
              <a:rPr lang="en-US" sz="2000" dirty="0">
                <a:solidFill>
                  <a:srgbClr val="000000"/>
                </a:solidFill>
                <a:latin typeface="Times New Roman" pitchFamily="18" charset="0"/>
                <a:cs typeface="Times New Roman" pitchFamily="18" charset="0"/>
              </a:rPr>
              <a:t>The brain as an information processing machine.</a:t>
            </a:r>
          </a:p>
          <a:p>
            <a:pPr marL="1371600" lvl="1" indent="-457200">
              <a:buClr>
                <a:srgbClr val="C00000"/>
              </a:buClr>
              <a:buFont typeface="Wingdings" panose="05000000000000000000" pitchFamily="2" charset="2"/>
              <a:buChar char="ü"/>
            </a:pPr>
            <a:r>
              <a:rPr lang="en-US" sz="2000" dirty="0">
                <a:solidFill>
                  <a:srgbClr val="000000"/>
                </a:solidFill>
                <a:latin typeface="Times New Roman" pitchFamily="18" charset="0"/>
                <a:cs typeface="Times New Roman" pitchFamily="18" charset="0"/>
              </a:rPr>
              <a:t>Requires scientific theories of how the brain works</a:t>
            </a:r>
          </a:p>
          <a:p>
            <a:pPr marL="457200" indent="-457200">
              <a:buClr>
                <a:srgbClr val="C00000"/>
              </a:buClr>
              <a:buFont typeface="Wingdings" panose="05000000000000000000" pitchFamily="2" charset="2"/>
              <a:buChar char="§"/>
            </a:pPr>
            <a:r>
              <a:rPr lang="en-US" sz="2000" dirty="0">
                <a:solidFill>
                  <a:srgbClr val="000000"/>
                </a:solidFill>
                <a:latin typeface="Times New Roman" pitchFamily="18" charset="0"/>
                <a:cs typeface="Times New Roman" pitchFamily="18" charset="0"/>
              </a:rPr>
              <a:t> How to understand cognition as a computational process? </a:t>
            </a:r>
          </a:p>
          <a:p>
            <a:pPr marL="1371600" lvl="1" indent="-457200">
              <a:buClr>
                <a:srgbClr val="C00000"/>
              </a:buClr>
              <a:buFont typeface="Wingdings" panose="05000000000000000000" pitchFamily="2" charset="2"/>
              <a:buChar char="ü"/>
            </a:pPr>
            <a:r>
              <a:rPr lang="en-US" sz="2000" dirty="0">
                <a:solidFill>
                  <a:srgbClr val="000000"/>
                </a:solidFill>
                <a:latin typeface="Times New Roman" pitchFamily="18" charset="0"/>
                <a:cs typeface="Times New Roman" pitchFamily="18" charset="0"/>
              </a:rPr>
              <a:t>Introspection, try to think about how we think</a:t>
            </a:r>
          </a:p>
          <a:p>
            <a:pPr marL="1371600" lvl="1" indent="-457200">
              <a:buClr>
                <a:srgbClr val="C00000"/>
              </a:buClr>
              <a:buFont typeface="Wingdings" panose="05000000000000000000" pitchFamily="2" charset="2"/>
              <a:buChar char="ü"/>
            </a:pPr>
            <a:r>
              <a:rPr lang="en-US" sz="2000" dirty="0">
                <a:solidFill>
                  <a:srgbClr val="000000"/>
                </a:solidFill>
                <a:latin typeface="Times New Roman" pitchFamily="18" charset="0"/>
                <a:cs typeface="Times New Roman" pitchFamily="18" charset="0"/>
              </a:rPr>
              <a:t>Predict and test behavior of human subjects </a:t>
            </a:r>
          </a:p>
          <a:p>
            <a:pPr marL="1371600" lvl="1" indent="-457200">
              <a:buClr>
                <a:srgbClr val="C00000"/>
              </a:buClr>
              <a:buFont typeface="Wingdings" panose="05000000000000000000" pitchFamily="2" charset="2"/>
              <a:buChar char="ü"/>
            </a:pPr>
            <a:r>
              <a:rPr lang="en-US" sz="2000" dirty="0">
                <a:solidFill>
                  <a:srgbClr val="000000"/>
                </a:solidFill>
                <a:latin typeface="Times New Roman" pitchFamily="18" charset="0"/>
                <a:cs typeface="Times New Roman" pitchFamily="18" charset="0"/>
              </a:rPr>
              <a:t>Image the brain, examine neurological data </a:t>
            </a:r>
            <a:endParaRPr lang="en-US" sz="2000" dirty="0" smtClean="0">
              <a:solidFill>
                <a:srgbClr val="000000"/>
              </a:solidFill>
              <a:latin typeface="Times New Roman" pitchFamily="18" charset="0"/>
              <a:cs typeface="Times New Roman" pitchFamily="18" charset="0"/>
            </a:endParaRPr>
          </a:p>
          <a:p>
            <a:pPr marL="219075" indent="-219075" defTabSz="457200" fontAlgn="base">
              <a:lnSpc>
                <a:spcPct val="90000"/>
              </a:lnSpc>
              <a:spcBef>
                <a:spcPts val="700"/>
              </a:spcBef>
              <a:spcAft>
                <a:spcPct val="0"/>
              </a:spcAft>
              <a:buClr>
                <a:srgbClr val="000000"/>
              </a:buClr>
              <a:buSzPct val="100000"/>
              <a:buFont typeface="Arial" charset="0"/>
              <a:buChar char="•"/>
              <a:tabLst>
                <a:tab pos="219075" algn="l"/>
                <a:tab pos="676275" algn="l"/>
                <a:tab pos="1133475" algn="l"/>
                <a:tab pos="1590675" algn="l"/>
                <a:tab pos="2047875" algn="l"/>
                <a:tab pos="2505075" algn="l"/>
                <a:tab pos="2962275" algn="l"/>
                <a:tab pos="3419475" algn="l"/>
                <a:tab pos="3876675" algn="l"/>
                <a:tab pos="4333875" algn="l"/>
                <a:tab pos="4791075" algn="l"/>
                <a:tab pos="5248275" algn="l"/>
                <a:tab pos="5705475" algn="l"/>
                <a:tab pos="6162675" algn="l"/>
                <a:tab pos="6619875" algn="l"/>
                <a:tab pos="7077075" algn="l"/>
                <a:tab pos="7534275" algn="l"/>
                <a:tab pos="7991475" algn="l"/>
                <a:tab pos="8448675" algn="l"/>
                <a:tab pos="8905875" algn="l"/>
                <a:tab pos="9363075" algn="l"/>
              </a:tabLst>
              <a:defRPr/>
            </a:pPr>
            <a:r>
              <a:rPr lang="en-US" sz="2000" dirty="0" smtClean="0">
                <a:solidFill>
                  <a:srgbClr val="000000"/>
                </a:solidFill>
                <a:latin typeface="Times New Roman" pitchFamily="18" charset="0"/>
                <a:cs typeface="Times New Roman" pitchFamily="18" charset="0"/>
              </a:rPr>
              <a:t>Reasons </a:t>
            </a:r>
            <a:r>
              <a:rPr lang="en-US" sz="2000" dirty="0">
                <a:solidFill>
                  <a:srgbClr val="000000"/>
                </a:solidFill>
                <a:latin typeface="Times New Roman" pitchFamily="18" charset="0"/>
                <a:cs typeface="Times New Roman" pitchFamily="18" charset="0"/>
              </a:rPr>
              <a:t>like humans do</a:t>
            </a:r>
          </a:p>
          <a:p>
            <a:pPr marL="503238" lvl="1" indent="-223838" defTabSz="457200" fontAlgn="base">
              <a:lnSpc>
                <a:spcPct val="90000"/>
              </a:lnSpc>
              <a:spcBef>
                <a:spcPts val="650"/>
              </a:spcBef>
              <a:spcAft>
                <a:spcPct val="0"/>
              </a:spcAft>
              <a:buClr>
                <a:srgbClr val="000000"/>
              </a:buClr>
              <a:buSzPct val="100000"/>
              <a:buFont typeface="Arial" charset="0"/>
              <a:buChar char="–"/>
              <a:tabLst>
                <a:tab pos="219075" algn="l"/>
                <a:tab pos="676275" algn="l"/>
                <a:tab pos="1133475" algn="l"/>
                <a:tab pos="1590675" algn="l"/>
                <a:tab pos="2047875" algn="l"/>
                <a:tab pos="2505075" algn="l"/>
                <a:tab pos="2962275" algn="l"/>
                <a:tab pos="3419475" algn="l"/>
                <a:tab pos="3876675" algn="l"/>
                <a:tab pos="4333875" algn="l"/>
                <a:tab pos="4791075" algn="l"/>
                <a:tab pos="5248275" algn="l"/>
                <a:tab pos="5705475" algn="l"/>
                <a:tab pos="6162675" algn="l"/>
                <a:tab pos="6619875" algn="l"/>
                <a:tab pos="7077075" algn="l"/>
                <a:tab pos="7534275" algn="l"/>
                <a:tab pos="7991475" algn="l"/>
                <a:tab pos="8448675" algn="l"/>
                <a:tab pos="8905875" algn="l"/>
                <a:tab pos="9363075" algn="l"/>
              </a:tabLst>
              <a:defRPr/>
            </a:pPr>
            <a:r>
              <a:rPr lang="en-US" sz="2000" dirty="0">
                <a:solidFill>
                  <a:srgbClr val="000000"/>
                </a:solidFill>
                <a:latin typeface="Times New Roman" pitchFamily="18" charset="0"/>
                <a:cs typeface="Times New Roman" pitchFamily="18" charset="0"/>
              </a:rPr>
              <a:t>Programs that behave like humans</a:t>
            </a:r>
          </a:p>
          <a:p>
            <a:pPr marL="503238" lvl="1" indent="-223838" defTabSz="457200" fontAlgn="base">
              <a:lnSpc>
                <a:spcPct val="90000"/>
              </a:lnSpc>
              <a:spcBef>
                <a:spcPts val="650"/>
              </a:spcBef>
              <a:spcAft>
                <a:spcPct val="0"/>
              </a:spcAft>
              <a:buClr>
                <a:srgbClr val="000000"/>
              </a:buClr>
              <a:buSzPct val="100000"/>
              <a:buFont typeface="Arial" charset="0"/>
              <a:buChar char="–"/>
              <a:tabLst>
                <a:tab pos="219075" algn="l"/>
                <a:tab pos="676275" algn="l"/>
                <a:tab pos="1133475" algn="l"/>
                <a:tab pos="1590675" algn="l"/>
                <a:tab pos="2047875" algn="l"/>
                <a:tab pos="2505075" algn="l"/>
                <a:tab pos="2962275" algn="l"/>
                <a:tab pos="3419475" algn="l"/>
                <a:tab pos="3876675" algn="l"/>
                <a:tab pos="4333875" algn="l"/>
                <a:tab pos="4791075" algn="l"/>
                <a:tab pos="5248275" algn="l"/>
                <a:tab pos="5705475" algn="l"/>
                <a:tab pos="6162675" algn="l"/>
                <a:tab pos="6619875" algn="l"/>
                <a:tab pos="7077075" algn="l"/>
                <a:tab pos="7534275" algn="l"/>
                <a:tab pos="7991475" algn="l"/>
                <a:tab pos="8448675" algn="l"/>
                <a:tab pos="8905875" algn="l"/>
                <a:tab pos="9363075" algn="l"/>
              </a:tabLst>
              <a:defRPr/>
            </a:pPr>
            <a:r>
              <a:rPr lang="en-US" sz="2000" dirty="0">
                <a:solidFill>
                  <a:srgbClr val="000000"/>
                </a:solidFill>
                <a:latin typeface="Times New Roman" pitchFamily="18" charset="0"/>
                <a:cs typeface="Times New Roman" pitchFamily="18" charset="0"/>
              </a:rPr>
              <a:t>Is concerned with modeling human thinking </a:t>
            </a:r>
            <a:r>
              <a:rPr lang="en-US" sz="2000" dirty="0" smtClean="0">
                <a:solidFill>
                  <a:srgbClr val="000000"/>
                </a:solidFill>
                <a:latin typeface="Times New Roman" pitchFamily="18" charset="0"/>
                <a:cs typeface="Times New Roman" pitchFamily="18" charset="0"/>
              </a:rPr>
              <a:t>processes</a:t>
            </a:r>
            <a:endParaRPr lang="en-US" sz="2000" dirty="0">
              <a:solidFill>
                <a:srgbClr val="000000"/>
              </a:solidFill>
              <a:latin typeface="Times New Roman" pitchFamily="18" charset="0"/>
              <a:cs typeface="Times New Roman" pitchFamily="18" charset="0"/>
            </a:endParaRPr>
          </a:p>
          <a:p>
            <a:pPr marL="219075" indent="-219075" defTabSz="457200" fontAlgn="base">
              <a:lnSpc>
                <a:spcPct val="90000"/>
              </a:lnSpc>
              <a:spcBef>
                <a:spcPts val="700"/>
              </a:spcBef>
              <a:spcAft>
                <a:spcPct val="0"/>
              </a:spcAft>
              <a:buClr>
                <a:srgbClr val="000000"/>
              </a:buClr>
              <a:buSzPct val="100000"/>
              <a:buFont typeface="Arial" charset="0"/>
              <a:buChar char="•"/>
              <a:tabLst>
                <a:tab pos="219075" algn="l"/>
                <a:tab pos="676275" algn="l"/>
                <a:tab pos="1133475" algn="l"/>
                <a:tab pos="1590675" algn="l"/>
                <a:tab pos="2047875" algn="l"/>
                <a:tab pos="2505075" algn="l"/>
                <a:tab pos="2962275" algn="l"/>
                <a:tab pos="3419475" algn="l"/>
                <a:tab pos="3876675" algn="l"/>
                <a:tab pos="4333875" algn="l"/>
                <a:tab pos="4791075" algn="l"/>
                <a:tab pos="5248275" algn="l"/>
                <a:tab pos="5705475" algn="l"/>
                <a:tab pos="6162675" algn="l"/>
                <a:tab pos="6619875" algn="l"/>
                <a:tab pos="7077075" algn="l"/>
                <a:tab pos="7534275" algn="l"/>
                <a:tab pos="7991475" algn="l"/>
                <a:tab pos="8448675" algn="l"/>
                <a:tab pos="8905875" algn="l"/>
                <a:tab pos="9363075" algn="l"/>
              </a:tabLst>
              <a:defRPr/>
            </a:pPr>
            <a:r>
              <a:rPr lang="en-US" sz="2000" dirty="0">
                <a:solidFill>
                  <a:srgbClr val="000000"/>
                </a:solidFill>
                <a:latin typeface="Times New Roman" pitchFamily="18" charset="0"/>
                <a:cs typeface="Times New Roman" pitchFamily="18" charset="0"/>
              </a:rPr>
              <a:t>Requires understanding of the internal activities of the brain</a:t>
            </a:r>
          </a:p>
          <a:p>
            <a:pPr marL="503238" lvl="1" indent="-223838" defTabSz="457200" fontAlgn="base">
              <a:lnSpc>
                <a:spcPct val="90000"/>
              </a:lnSpc>
              <a:spcBef>
                <a:spcPts val="650"/>
              </a:spcBef>
              <a:spcAft>
                <a:spcPct val="0"/>
              </a:spcAft>
              <a:buClr>
                <a:srgbClr val="000000"/>
              </a:buClr>
              <a:buSzPct val="100000"/>
              <a:buFont typeface="Arial" charset="0"/>
              <a:buChar char="–"/>
              <a:tabLst>
                <a:tab pos="219075" algn="l"/>
                <a:tab pos="676275" algn="l"/>
                <a:tab pos="1133475" algn="l"/>
                <a:tab pos="1590675" algn="l"/>
                <a:tab pos="2047875" algn="l"/>
                <a:tab pos="2505075" algn="l"/>
                <a:tab pos="2962275" algn="l"/>
                <a:tab pos="3419475" algn="l"/>
                <a:tab pos="3876675" algn="l"/>
                <a:tab pos="4333875" algn="l"/>
                <a:tab pos="4791075" algn="l"/>
                <a:tab pos="5248275" algn="l"/>
                <a:tab pos="5705475" algn="l"/>
                <a:tab pos="6162675" algn="l"/>
                <a:tab pos="6619875" algn="l"/>
                <a:tab pos="7077075" algn="l"/>
                <a:tab pos="7534275" algn="l"/>
                <a:tab pos="7991475" algn="l"/>
                <a:tab pos="8448675" algn="l"/>
                <a:tab pos="8905875" algn="l"/>
                <a:tab pos="9363075" algn="l"/>
              </a:tabLst>
              <a:defRPr/>
            </a:pPr>
            <a:r>
              <a:rPr lang="en-US" sz="2000" dirty="0">
                <a:solidFill>
                  <a:srgbClr val="000000"/>
                </a:solidFill>
                <a:latin typeface="Times New Roman" pitchFamily="18" charset="0"/>
                <a:cs typeface="Times New Roman" pitchFamily="18" charset="0"/>
              </a:rPr>
              <a:t>see how humans behave in certain situations and see if you could make computers behave in that same way.</a:t>
            </a:r>
          </a:p>
          <a:p>
            <a:pPr marL="503238" lvl="1" indent="-223838" defTabSz="457200" fontAlgn="base">
              <a:lnSpc>
                <a:spcPct val="90000"/>
              </a:lnSpc>
              <a:spcBef>
                <a:spcPts val="650"/>
              </a:spcBef>
              <a:spcAft>
                <a:spcPct val="0"/>
              </a:spcAft>
              <a:buClr>
                <a:srgbClr val="000000"/>
              </a:buClr>
              <a:buSzPct val="100000"/>
              <a:buFont typeface="Arial" charset="0"/>
              <a:buChar char="–"/>
              <a:tabLst>
                <a:tab pos="219075" algn="l"/>
                <a:tab pos="676275" algn="l"/>
                <a:tab pos="1133475" algn="l"/>
                <a:tab pos="1590675" algn="l"/>
                <a:tab pos="2047875" algn="l"/>
                <a:tab pos="2505075" algn="l"/>
                <a:tab pos="2962275" algn="l"/>
                <a:tab pos="3419475" algn="l"/>
                <a:tab pos="3876675" algn="l"/>
                <a:tab pos="4333875" algn="l"/>
                <a:tab pos="4791075" algn="l"/>
                <a:tab pos="5248275" algn="l"/>
                <a:tab pos="5705475" algn="l"/>
                <a:tab pos="6162675" algn="l"/>
                <a:tab pos="6619875" algn="l"/>
                <a:tab pos="7077075" algn="l"/>
                <a:tab pos="7534275" algn="l"/>
                <a:tab pos="7991475" algn="l"/>
                <a:tab pos="8448675" algn="l"/>
                <a:tab pos="8905875" algn="l"/>
                <a:tab pos="9363075" algn="l"/>
              </a:tabLst>
              <a:defRPr/>
            </a:pPr>
            <a:r>
              <a:rPr lang="en-US" sz="2000" b="1" dirty="0">
                <a:solidFill>
                  <a:srgbClr val="000000"/>
                </a:solidFill>
                <a:latin typeface="Times New Roman" pitchFamily="18" charset="0"/>
                <a:cs typeface="Times New Roman" pitchFamily="18" charset="0"/>
              </a:rPr>
              <a:t>Protocol analysis </a:t>
            </a:r>
            <a:r>
              <a:rPr lang="en-US" sz="2000" dirty="0">
                <a:solidFill>
                  <a:srgbClr val="000000"/>
                </a:solidFill>
                <a:latin typeface="Times New Roman" pitchFamily="18" charset="0"/>
                <a:cs typeface="Times New Roman" pitchFamily="18" charset="0"/>
              </a:rPr>
              <a:t>(think aloud) can help in understanding how human beings solve a given problem</a:t>
            </a:r>
          </a:p>
          <a:p>
            <a:pPr marL="228600" indent="-219075" defTabSz="457200" fontAlgn="base">
              <a:lnSpc>
                <a:spcPct val="90000"/>
              </a:lnSpc>
              <a:spcBef>
                <a:spcPts val="800"/>
              </a:spcBef>
              <a:spcAft>
                <a:spcPct val="0"/>
              </a:spcAft>
              <a:buSzPct val="100000"/>
              <a:tabLst>
                <a:tab pos="219075" algn="l"/>
                <a:tab pos="676275" algn="l"/>
                <a:tab pos="1133475" algn="l"/>
                <a:tab pos="1590675" algn="l"/>
                <a:tab pos="2047875" algn="l"/>
                <a:tab pos="2505075" algn="l"/>
                <a:tab pos="2962275" algn="l"/>
                <a:tab pos="3419475" algn="l"/>
                <a:tab pos="3876675" algn="l"/>
                <a:tab pos="4333875" algn="l"/>
                <a:tab pos="4791075" algn="l"/>
                <a:tab pos="5248275" algn="l"/>
                <a:tab pos="5705475" algn="l"/>
                <a:tab pos="6162675" algn="l"/>
                <a:tab pos="6619875" algn="l"/>
                <a:tab pos="7077075" algn="l"/>
                <a:tab pos="7534275" algn="l"/>
                <a:tab pos="7991475" algn="l"/>
                <a:tab pos="8448675" algn="l"/>
                <a:tab pos="8905875" algn="l"/>
                <a:tab pos="9363075" algn="l"/>
              </a:tabLst>
              <a:defRPr/>
            </a:pPr>
            <a:r>
              <a:rPr lang="en-US" sz="2000" b="1" dirty="0">
                <a:solidFill>
                  <a:srgbClr val="000000"/>
                </a:solidFill>
                <a:latin typeface="Times New Roman" pitchFamily="18" charset="0"/>
                <a:cs typeface="Times New Roman" pitchFamily="18" charset="0"/>
              </a:rPr>
              <a:t>Example</a:t>
            </a:r>
            <a:r>
              <a:rPr lang="en-US" sz="2000" dirty="0">
                <a:solidFill>
                  <a:srgbClr val="000000"/>
                </a:solidFill>
                <a:latin typeface="Times New Roman" pitchFamily="18" charset="0"/>
                <a:cs typeface="Times New Roman" pitchFamily="18" charset="0"/>
              </a:rPr>
              <a:t>. write a program that plays chess. </a:t>
            </a:r>
          </a:p>
          <a:p>
            <a:pPr marL="503238" lvl="1" indent="-223838" defTabSz="457200" fontAlgn="base">
              <a:lnSpc>
                <a:spcPct val="90000"/>
              </a:lnSpc>
              <a:spcBef>
                <a:spcPts val="650"/>
              </a:spcBef>
              <a:spcAft>
                <a:spcPct val="0"/>
              </a:spcAft>
              <a:buClr>
                <a:srgbClr val="000000"/>
              </a:buClr>
              <a:buSzPct val="100000"/>
              <a:buFont typeface="Arial" charset="0"/>
              <a:buChar char="–"/>
              <a:tabLst>
                <a:tab pos="219075" algn="l"/>
                <a:tab pos="676275" algn="l"/>
                <a:tab pos="1133475" algn="l"/>
                <a:tab pos="1590675" algn="l"/>
                <a:tab pos="2047875" algn="l"/>
                <a:tab pos="2505075" algn="l"/>
                <a:tab pos="2962275" algn="l"/>
                <a:tab pos="3419475" algn="l"/>
                <a:tab pos="3876675" algn="l"/>
                <a:tab pos="4333875" algn="l"/>
                <a:tab pos="4791075" algn="l"/>
                <a:tab pos="5248275" algn="l"/>
                <a:tab pos="5705475" algn="l"/>
                <a:tab pos="6162675" algn="l"/>
                <a:tab pos="6619875" algn="l"/>
                <a:tab pos="7077075" algn="l"/>
                <a:tab pos="7534275" algn="l"/>
                <a:tab pos="7991475" algn="l"/>
                <a:tab pos="8448675" algn="l"/>
                <a:tab pos="8905875" algn="l"/>
                <a:tab pos="9363075" algn="l"/>
              </a:tabLst>
              <a:defRPr/>
            </a:pPr>
            <a:r>
              <a:rPr lang="en-US" sz="2000" dirty="0">
                <a:solidFill>
                  <a:srgbClr val="000000"/>
                </a:solidFill>
                <a:latin typeface="Times New Roman" pitchFamily="18" charset="0"/>
                <a:cs typeface="Times New Roman" pitchFamily="18" charset="0"/>
              </a:rPr>
              <a:t>Instead of making the best possible chess-playing program, you would make one that play chess like people do.</a:t>
            </a:r>
          </a:p>
        </p:txBody>
      </p:sp>
      <p:sp>
        <p:nvSpPr>
          <p:cNvPr id="3072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spcBef>
                <a:spcPct val="0"/>
              </a:spcBef>
              <a:buClrTx/>
              <a:buFontTx/>
              <a:buNone/>
            </a:pPr>
            <a:fld id="{FA3DCD38-66DA-457B-8912-8BC8829BFDAC}" type="slidenum">
              <a:rPr lang="en-US" altLang="en-US" sz="1800"/>
              <a:pPr>
                <a:spcBef>
                  <a:spcPct val="0"/>
                </a:spcBef>
                <a:buClrTx/>
                <a:buFontTx/>
                <a:buNone/>
              </a:pPr>
              <a:t>21</a:t>
            </a:fld>
            <a:endParaRPr lang="en-US" altLang="en-US" sz="1800"/>
          </a:p>
        </p:txBody>
      </p:sp>
    </p:spTree>
    <p:extLst>
      <p:ext uri="{BB962C8B-B14F-4D97-AF65-F5344CB8AC3E}">
        <p14:creationId xmlns:p14="http://schemas.microsoft.com/office/powerpoint/2010/main" val="4213230147"/>
      </p:ext>
    </p:extLst>
  </p:cSld>
  <p:clrMapOvr>
    <a:masterClrMapping/>
  </p:clrMapOvr>
  <p:transition spd="med"/>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additive="repl">
                                        <p:cTn id="6" dur="1" fill="hold">
                                          <p:stCondLst>
                                            <p:cond delay="0"/>
                                          </p:stCondLst>
                                        </p:cTn>
                                        <p:tgtEl>
                                          <p:spTgt spid="2">
                                            <p:txEl>
                                              <p:pRg st="13" end="13"/>
                                            </p:txEl>
                                          </p:spTgt>
                                        </p:tgtEl>
                                        <p:attrNameLst>
                                          <p:attrName>style.visibility</p:attrName>
                                        </p:attrNameLst>
                                      </p:cBhvr>
                                      <p:to>
                                        <p:strVal val="visible"/>
                                      </p:to>
                                    </p:set>
                                    <p:animEffect transition="in" filter="blinds(horizontal)">
                                      <p:cBhvr additive="repl">
                                        <p:cTn id="7" dur="500"/>
                                        <p:tgtEl>
                                          <p:spTgt spid="2">
                                            <p:txEl>
                                              <p:pRg st="13" end="13"/>
                                            </p:txEl>
                                          </p:spTgt>
                                        </p:tgtEl>
                                      </p:cBhvr>
                                    </p:animEffect>
                                  </p:childTnLst>
                                </p:cTn>
                              </p:par>
                              <p:par>
                                <p:cTn id="8" presetID="3" presetClass="entr" presetSubtype="10" fill="hold" nodeType="withEffect">
                                  <p:stCondLst>
                                    <p:cond delay="0"/>
                                  </p:stCondLst>
                                  <p:childTnLst>
                                    <p:set>
                                      <p:cBhvr additive="repl">
                                        <p:cTn id="9" dur="1" fill="hold">
                                          <p:stCondLst>
                                            <p:cond delay="0"/>
                                          </p:stCondLst>
                                        </p:cTn>
                                        <p:tgtEl>
                                          <p:spTgt spid="2">
                                            <p:txEl>
                                              <p:pRg st="14" end="14"/>
                                            </p:txEl>
                                          </p:spTgt>
                                        </p:tgtEl>
                                        <p:attrNameLst>
                                          <p:attrName>style.visibility</p:attrName>
                                        </p:attrNameLst>
                                      </p:cBhvr>
                                      <p:to>
                                        <p:strVal val="visible"/>
                                      </p:to>
                                    </p:set>
                                    <p:animEffect transition="in" filter="blinds(horizontal)">
                                      <p:cBhvr additive="repl">
                                        <p:cTn id="10" dur="500"/>
                                        <p:tgtEl>
                                          <p:spTgt spid="2">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2770" name="Text Box 1"/>
          <p:cNvSpPr txBox="1">
            <a:spLocks noChangeArrowheads="1"/>
          </p:cNvSpPr>
          <p:nvPr/>
        </p:nvSpPr>
        <p:spPr bwMode="auto">
          <a:xfrm>
            <a:off x="1981200" y="274638"/>
            <a:ext cx="8229600" cy="868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4000" b="1" dirty="0" smtClean="0">
                <a:solidFill>
                  <a:schemeClr val="accent2"/>
                </a:solidFill>
                <a:latin typeface="Times New Roman" panose="02020603050405020304" pitchFamily="18" charset="0"/>
                <a:cs typeface="Times New Roman" panose="02020603050405020304" pitchFamily="18" charset="0"/>
              </a:rPr>
              <a:t>II</a:t>
            </a:r>
            <a:r>
              <a:rPr lang="en-US" altLang="en-US" sz="4000" b="1" dirty="0" smtClean="0">
                <a:latin typeface="Times New Roman" panose="02020603050405020304" pitchFamily="18" charset="0"/>
                <a:cs typeface="Times New Roman" panose="02020603050405020304" pitchFamily="18" charset="0"/>
              </a:rPr>
              <a:t>. </a:t>
            </a:r>
            <a:r>
              <a:rPr lang="en-US" altLang="en-US" sz="4000" b="1" dirty="0" smtClean="0">
                <a:solidFill>
                  <a:schemeClr val="accent2"/>
                </a:solidFill>
                <a:latin typeface="Times New Roman" panose="02020603050405020304" pitchFamily="18" charset="0"/>
                <a:cs typeface="Times New Roman" panose="02020603050405020304" pitchFamily="18" charset="0"/>
              </a:rPr>
              <a:t>Acting </a:t>
            </a:r>
            <a:r>
              <a:rPr lang="en-US" altLang="en-US" sz="4000" b="1" dirty="0">
                <a:solidFill>
                  <a:schemeClr val="accent2"/>
                </a:solidFill>
                <a:latin typeface="Times New Roman" panose="02020603050405020304" pitchFamily="18" charset="0"/>
                <a:cs typeface="Times New Roman" panose="02020603050405020304" pitchFamily="18" charset="0"/>
              </a:rPr>
              <a:t>humanly: </a:t>
            </a:r>
            <a:r>
              <a:rPr lang="en-US" altLang="en-US" sz="4000" b="1" dirty="0">
                <a:latin typeface="Times New Roman" panose="02020603050405020304" pitchFamily="18" charset="0"/>
                <a:cs typeface="Times New Roman" panose="02020603050405020304" pitchFamily="18" charset="0"/>
              </a:rPr>
              <a:t>The Turing Test</a:t>
            </a:r>
          </a:p>
        </p:txBody>
      </p:sp>
      <p:sp>
        <p:nvSpPr>
          <p:cNvPr id="2" name="Text Box 2"/>
          <p:cNvSpPr txBox="1">
            <a:spLocks noChangeArrowheads="1"/>
          </p:cNvSpPr>
          <p:nvPr/>
        </p:nvSpPr>
        <p:spPr bwMode="auto">
          <a:xfrm>
            <a:off x="1676400" y="1112838"/>
            <a:ext cx="8686800" cy="4525962"/>
          </a:xfrm>
          <a:prstGeom prst="rect">
            <a:avLst/>
          </a:prstGeom>
          <a:noFill/>
          <a:ln w="9525" cap="flat">
            <a:noFill/>
            <a:round/>
            <a:headEnd/>
            <a:tailEnd/>
          </a:ln>
          <a:effectLst/>
        </p:spPr>
        <p:txBody>
          <a:bodyPr/>
          <a:lstStyle/>
          <a:p>
            <a:pPr marL="342900" indent="-333375" defTabSz="457200" fontAlgn="base">
              <a:spcBef>
                <a:spcPts val="700"/>
              </a:spcBef>
              <a:spcAft>
                <a:spcPct val="0"/>
              </a:spcAft>
              <a:buSzPct val="100000"/>
              <a:tabLst>
                <a:tab pos="342900" algn="l"/>
                <a:tab pos="800100" algn="l"/>
                <a:tab pos="1257300" algn="l"/>
                <a:tab pos="1714500" algn="l"/>
                <a:tab pos="2171700" algn="l"/>
                <a:tab pos="2628900" algn="l"/>
                <a:tab pos="3086100" algn="l"/>
                <a:tab pos="3543300" algn="l"/>
                <a:tab pos="4000500" algn="l"/>
                <a:tab pos="4457700" algn="l"/>
                <a:tab pos="4914900" algn="l"/>
                <a:tab pos="5372100" algn="l"/>
                <a:tab pos="5829300" algn="l"/>
                <a:tab pos="6286500" algn="l"/>
                <a:tab pos="6743700" algn="l"/>
                <a:tab pos="7200900" algn="l"/>
                <a:tab pos="7658100" algn="l"/>
                <a:tab pos="8115300" algn="l"/>
                <a:tab pos="8572500" algn="l"/>
                <a:tab pos="9029700" algn="l"/>
                <a:tab pos="9486900" algn="l"/>
              </a:tabLst>
              <a:defRPr/>
            </a:pPr>
            <a:r>
              <a:rPr lang="en-US" sz="2000" dirty="0">
                <a:solidFill>
                  <a:srgbClr val="000000"/>
                </a:solidFill>
                <a:latin typeface="Times New Roman" panose="02020603050405020304" pitchFamily="18" charset="0"/>
                <a:cs typeface="Times New Roman" pitchFamily="18" charset="0"/>
              </a:rPr>
              <a:t>Can machines act like human do?  Can machines behave intelligently?</a:t>
            </a:r>
          </a:p>
          <a:p>
            <a:pPr marL="733425" lvl="1" indent="-276225" defTabSz="457200" fontAlgn="base">
              <a:spcBef>
                <a:spcPts val="650"/>
              </a:spcBef>
              <a:spcAft>
                <a:spcPct val="0"/>
              </a:spcAft>
              <a:buClr>
                <a:srgbClr val="000000"/>
              </a:buClr>
              <a:buSzPct val="100000"/>
              <a:buFont typeface="Arial" charset="0"/>
              <a:buChar char="–"/>
              <a:tabLst>
                <a:tab pos="342900" algn="l"/>
                <a:tab pos="800100" algn="l"/>
                <a:tab pos="1257300" algn="l"/>
                <a:tab pos="1714500" algn="l"/>
                <a:tab pos="2171700" algn="l"/>
                <a:tab pos="2628900" algn="l"/>
                <a:tab pos="3086100" algn="l"/>
                <a:tab pos="3543300" algn="l"/>
                <a:tab pos="4000500" algn="l"/>
                <a:tab pos="4457700" algn="l"/>
                <a:tab pos="4914900" algn="l"/>
                <a:tab pos="5372100" algn="l"/>
                <a:tab pos="5829300" algn="l"/>
                <a:tab pos="6286500" algn="l"/>
                <a:tab pos="6743700" algn="l"/>
                <a:tab pos="7200900" algn="l"/>
                <a:tab pos="7658100" algn="l"/>
                <a:tab pos="8115300" algn="l"/>
                <a:tab pos="8572500" algn="l"/>
                <a:tab pos="9029700" algn="l"/>
                <a:tab pos="9486900" algn="l"/>
              </a:tabLst>
              <a:defRPr/>
            </a:pPr>
            <a:r>
              <a:rPr lang="en-US" sz="2000" dirty="0">
                <a:solidFill>
                  <a:srgbClr val="000000"/>
                </a:solidFill>
                <a:latin typeface="Times New Roman" panose="02020603050405020304" pitchFamily="18" charset="0"/>
                <a:cs typeface="Times New Roman" pitchFamily="18" charset="0"/>
              </a:rPr>
              <a:t>Acting like humans requires AI programs to interact with people</a:t>
            </a:r>
          </a:p>
          <a:p>
            <a:pPr marL="466725" indent="-457200" defTabSz="457200" fontAlgn="base">
              <a:spcBef>
                <a:spcPts val="700"/>
              </a:spcBef>
              <a:spcAft>
                <a:spcPct val="0"/>
              </a:spcAft>
              <a:buClr>
                <a:srgbClr val="000000"/>
              </a:buClr>
              <a:buSzPct val="100000"/>
              <a:buFont typeface="Wingdings" panose="05000000000000000000" pitchFamily="2" charset="2"/>
              <a:buChar char="§"/>
              <a:tabLst>
                <a:tab pos="342900" algn="l"/>
                <a:tab pos="800100" algn="l"/>
                <a:tab pos="1257300" algn="l"/>
                <a:tab pos="1714500" algn="l"/>
                <a:tab pos="2171700" algn="l"/>
                <a:tab pos="2628900" algn="l"/>
                <a:tab pos="3086100" algn="l"/>
                <a:tab pos="3543300" algn="l"/>
                <a:tab pos="4000500" algn="l"/>
                <a:tab pos="4457700" algn="l"/>
                <a:tab pos="4914900" algn="l"/>
                <a:tab pos="5372100" algn="l"/>
                <a:tab pos="5829300" algn="l"/>
                <a:tab pos="6286500" algn="l"/>
                <a:tab pos="6743700" algn="l"/>
                <a:tab pos="7200900" algn="l"/>
                <a:tab pos="7658100" algn="l"/>
                <a:tab pos="8115300" algn="l"/>
                <a:tab pos="8572500" algn="l"/>
                <a:tab pos="9029700" algn="l"/>
                <a:tab pos="9486900" algn="l"/>
              </a:tabLst>
              <a:defRPr/>
            </a:pPr>
            <a:r>
              <a:rPr lang="en-US" sz="2000" dirty="0">
                <a:solidFill>
                  <a:srgbClr val="000000"/>
                </a:solidFill>
                <a:latin typeface="Times New Roman" panose="02020603050405020304" pitchFamily="18" charset="0"/>
                <a:cs typeface="Times New Roman" pitchFamily="18" charset="0"/>
              </a:rPr>
              <a:t>Turing Test: </a:t>
            </a:r>
          </a:p>
          <a:p>
            <a:pPr marL="457200" indent="-457200">
              <a:buClr>
                <a:srgbClr val="C00000"/>
              </a:buClr>
              <a:buFont typeface="Wingdings" panose="05000000000000000000" pitchFamily="2" charset="2"/>
              <a:buChar char="§"/>
            </a:pPr>
            <a:r>
              <a:rPr lang="en-US" sz="2000" dirty="0">
                <a:solidFill>
                  <a:srgbClr val="000000"/>
                </a:solidFill>
                <a:latin typeface="Times New Roman" panose="02020603050405020304" pitchFamily="18" charset="0"/>
                <a:cs typeface="Times New Roman" pitchFamily="18" charset="0"/>
              </a:rPr>
              <a:t>What capabilities would a computer need to have to pass the Turing Test?</a:t>
            </a:r>
          </a:p>
          <a:p>
            <a:pPr marL="1427163" lvl="1" indent="-512763">
              <a:buClr>
                <a:srgbClr val="C00000"/>
              </a:buClr>
              <a:buFont typeface="Wingdings" panose="05000000000000000000" pitchFamily="2" charset="2"/>
              <a:buChar char="ü"/>
            </a:pPr>
            <a:r>
              <a:rPr lang="en-US" sz="2000" dirty="0">
                <a:solidFill>
                  <a:srgbClr val="000000"/>
                </a:solidFill>
                <a:latin typeface="Times New Roman" panose="02020603050405020304" pitchFamily="18" charset="0"/>
                <a:cs typeface="Times New Roman" pitchFamily="18" charset="0"/>
              </a:rPr>
              <a:t>Natural Language Processing</a:t>
            </a:r>
          </a:p>
          <a:p>
            <a:pPr marL="1427163" lvl="1" indent="-512763">
              <a:buClr>
                <a:srgbClr val="C00000"/>
              </a:buClr>
              <a:buFont typeface="Wingdings" panose="05000000000000000000" pitchFamily="2" charset="2"/>
              <a:buChar char="ü"/>
            </a:pPr>
            <a:r>
              <a:rPr lang="en-US" sz="2000" dirty="0">
                <a:solidFill>
                  <a:srgbClr val="000000"/>
                </a:solidFill>
                <a:latin typeface="Times New Roman" panose="02020603050405020304" pitchFamily="18" charset="0"/>
                <a:cs typeface="Times New Roman" pitchFamily="18" charset="0"/>
              </a:rPr>
              <a:t>Knowledge Representation</a:t>
            </a:r>
          </a:p>
          <a:p>
            <a:pPr marL="1427163" lvl="1" indent="-512763">
              <a:buClr>
                <a:srgbClr val="C00000"/>
              </a:buClr>
              <a:buFont typeface="Wingdings" panose="05000000000000000000" pitchFamily="2" charset="2"/>
              <a:buChar char="ü"/>
            </a:pPr>
            <a:r>
              <a:rPr lang="en-US" sz="2000" dirty="0">
                <a:solidFill>
                  <a:srgbClr val="000000"/>
                </a:solidFill>
                <a:latin typeface="Times New Roman" panose="02020603050405020304" pitchFamily="18" charset="0"/>
                <a:cs typeface="Times New Roman" pitchFamily="18" charset="0"/>
              </a:rPr>
              <a:t>Automated </a:t>
            </a:r>
            <a:r>
              <a:rPr lang="en-US" sz="2000" dirty="0" smtClean="0">
                <a:solidFill>
                  <a:srgbClr val="000000"/>
                </a:solidFill>
                <a:latin typeface="Times New Roman" panose="02020603050405020304" pitchFamily="18" charset="0"/>
                <a:cs typeface="Times New Roman" pitchFamily="18" charset="0"/>
              </a:rPr>
              <a:t>Reasoning </a:t>
            </a:r>
            <a:endParaRPr lang="en-US" sz="2000" dirty="0">
              <a:solidFill>
                <a:srgbClr val="000000"/>
              </a:solidFill>
              <a:latin typeface="Times New Roman" panose="02020603050405020304" pitchFamily="18" charset="0"/>
              <a:cs typeface="Times New Roman" pitchFamily="18" charset="0"/>
            </a:endParaRPr>
          </a:p>
          <a:p>
            <a:pPr marL="1427163" lvl="1" indent="-512763">
              <a:buClr>
                <a:srgbClr val="C00000"/>
              </a:buClr>
              <a:buFont typeface="Wingdings" panose="05000000000000000000" pitchFamily="2" charset="2"/>
              <a:buChar char="ü"/>
            </a:pPr>
            <a:r>
              <a:rPr lang="en-US" sz="2000" dirty="0">
                <a:solidFill>
                  <a:srgbClr val="000000"/>
                </a:solidFill>
                <a:latin typeface="Times New Roman" panose="02020603050405020304" pitchFamily="18" charset="0"/>
                <a:cs typeface="Times New Roman" pitchFamily="18" charset="0"/>
              </a:rPr>
              <a:t>Machine Learning</a:t>
            </a:r>
          </a:p>
          <a:p>
            <a:pPr marL="741363" lvl="1" indent="-276225" defTabSz="457200" fontAlgn="base">
              <a:spcBef>
                <a:spcPts val="650"/>
              </a:spcBef>
              <a:spcAft>
                <a:spcPct val="0"/>
              </a:spcAft>
              <a:buSzPct val="100000"/>
              <a:tabLst>
                <a:tab pos="342900" algn="l"/>
                <a:tab pos="800100" algn="l"/>
                <a:tab pos="1257300" algn="l"/>
                <a:tab pos="1714500" algn="l"/>
                <a:tab pos="2171700" algn="l"/>
                <a:tab pos="2628900" algn="l"/>
                <a:tab pos="3086100" algn="l"/>
                <a:tab pos="3543300" algn="l"/>
                <a:tab pos="4000500" algn="l"/>
                <a:tab pos="4457700" algn="l"/>
                <a:tab pos="4914900" algn="l"/>
                <a:tab pos="5372100" algn="l"/>
                <a:tab pos="5829300" algn="l"/>
                <a:tab pos="6286500" algn="l"/>
                <a:tab pos="6743700" algn="l"/>
                <a:tab pos="7200900" algn="l"/>
                <a:tab pos="7658100" algn="l"/>
                <a:tab pos="8115300" algn="l"/>
                <a:tab pos="8572500" algn="l"/>
                <a:tab pos="9029700" algn="l"/>
                <a:tab pos="9486900" algn="l"/>
              </a:tabLst>
              <a:defRPr/>
            </a:pPr>
            <a:endParaRPr lang="en-US" sz="2000" dirty="0">
              <a:solidFill>
                <a:srgbClr val="000000"/>
              </a:solidFill>
              <a:latin typeface="Times New Roman" panose="02020603050405020304" pitchFamily="18" charset="0"/>
              <a:cs typeface="Times New Roman" pitchFamily="18" charset="0"/>
            </a:endParaRPr>
          </a:p>
        </p:txBody>
      </p:sp>
      <p:sp>
        <p:nvSpPr>
          <p:cNvPr id="3277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spcBef>
                <a:spcPct val="0"/>
              </a:spcBef>
              <a:buClrTx/>
              <a:buFontTx/>
              <a:buNone/>
            </a:pPr>
            <a:fld id="{8692BF41-1FBF-46C3-8B97-CFDA37114EF8}" type="slidenum">
              <a:rPr lang="en-US" altLang="en-US" sz="1800"/>
              <a:pPr>
                <a:spcBef>
                  <a:spcPct val="0"/>
                </a:spcBef>
                <a:buClrTx/>
                <a:buFontTx/>
                <a:buNone/>
              </a:pPr>
              <a:t>22</a:t>
            </a:fld>
            <a:endParaRPr lang="en-US" altLang="en-US" sz="180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5238" y="3906261"/>
            <a:ext cx="8030696" cy="2035752"/>
          </a:xfrm>
          <a:prstGeom prst="rect">
            <a:avLst/>
          </a:prstGeom>
        </p:spPr>
      </p:pic>
    </p:spTree>
    <p:extLst>
      <p:ext uri="{BB962C8B-B14F-4D97-AF65-F5344CB8AC3E}">
        <p14:creationId xmlns:p14="http://schemas.microsoft.com/office/powerpoint/2010/main" val="4048806656"/>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0"/>
          </p:nvPr>
        </p:nvSpPr>
        <p:spPr/>
        <p:txBody>
          <a:bodyPr/>
          <a:lstStyle/>
          <a:p>
            <a:pPr>
              <a:defRPr/>
            </a:pPr>
            <a:fld id="{B8A6D82A-18FF-4DEE-A3E5-C0A8B0C376EA}" type="slidenum">
              <a:rPr lang="en-US" altLang="en-US" smtClean="0"/>
              <a:pPr>
                <a:defRPr/>
              </a:pPr>
              <a:t>23</a:t>
            </a:fld>
            <a:endParaRPr lang="en-US" altLang="en-US"/>
          </a:p>
        </p:txBody>
      </p:sp>
      <p:sp>
        <p:nvSpPr>
          <p:cNvPr id="3" name="Rectangle 2"/>
          <p:cNvSpPr/>
          <p:nvPr/>
        </p:nvSpPr>
        <p:spPr>
          <a:xfrm>
            <a:off x="2996485" y="612915"/>
            <a:ext cx="6096000" cy="5632311"/>
          </a:xfrm>
          <a:prstGeom prst="rect">
            <a:avLst/>
          </a:prstGeom>
        </p:spPr>
        <p:txBody>
          <a:bodyPr>
            <a:spAutoFit/>
          </a:bodyPr>
          <a:lstStyle/>
          <a:p>
            <a:pPr marL="457200" indent="-457200">
              <a:buClr>
                <a:srgbClr val="C00000"/>
              </a:buClr>
              <a:buFont typeface="Wingdings" panose="05000000000000000000" pitchFamily="2" charset="2"/>
              <a:buChar char="§"/>
            </a:pPr>
            <a:r>
              <a:rPr lang="en-US" sz="2400" b="1" i="1" dirty="0" smtClean="0">
                <a:latin typeface="Times New Roman" panose="02020603050405020304" pitchFamily="18" charset="0"/>
                <a:cs typeface="Times New Roman" panose="02020603050405020304" pitchFamily="18" charset="0"/>
              </a:rPr>
              <a:t>Turing Test Criticisms</a:t>
            </a:r>
          </a:p>
          <a:p>
            <a:pPr marL="1371600" lvl="1" indent="-457200">
              <a:buClr>
                <a:srgbClr val="C00000"/>
              </a:buClr>
              <a:buFont typeface="Wingdings" panose="05000000000000000000" pitchFamily="2" charset="2"/>
              <a:buChar char="ü"/>
            </a:pPr>
            <a:r>
              <a:rPr lang="en-US" sz="2400" dirty="0" smtClean="0">
                <a:latin typeface="Times New Roman" panose="02020603050405020304" pitchFamily="18" charset="0"/>
                <a:cs typeface="Times New Roman" panose="02020603050405020304" pitchFamily="18" charset="0"/>
              </a:rPr>
              <a:t>There are some potential problems with the Turing Test, for example:-</a:t>
            </a:r>
          </a:p>
          <a:p>
            <a:pPr marL="2286000" lvl="2" indent="-457200">
              <a:buClr>
                <a:srgbClr val="C00000"/>
              </a:buClr>
              <a:buFont typeface="Courier New" panose="02070309020205020404" pitchFamily="49" charset="0"/>
              <a:buChar char="o"/>
            </a:pPr>
            <a:r>
              <a:rPr lang="en-US" sz="2400" dirty="0" smtClean="0">
                <a:latin typeface="Times New Roman" panose="02020603050405020304" pitchFamily="18" charset="0"/>
                <a:cs typeface="Times New Roman" panose="02020603050405020304" pitchFamily="18" charset="0"/>
              </a:rPr>
              <a:t>Some human behavior is not intelligent</a:t>
            </a:r>
          </a:p>
          <a:p>
            <a:pPr marL="2286000" lvl="2" indent="-457200">
              <a:buClr>
                <a:srgbClr val="C00000"/>
              </a:buClr>
              <a:buFont typeface="Courier New" panose="02070309020205020404" pitchFamily="49" charset="0"/>
              <a:buChar char="o"/>
            </a:pPr>
            <a:r>
              <a:rPr lang="en-US" sz="2400" dirty="0" smtClean="0">
                <a:latin typeface="Times New Roman" panose="02020603050405020304" pitchFamily="18" charset="0"/>
                <a:cs typeface="Times New Roman" panose="02020603050405020304" pitchFamily="18" charset="0"/>
              </a:rPr>
              <a:t>Some intelligent behavior may not be human</a:t>
            </a:r>
          </a:p>
          <a:p>
            <a:pPr marL="2286000" lvl="2" indent="-457200">
              <a:buClr>
                <a:srgbClr val="C00000"/>
              </a:buClr>
              <a:buFont typeface="Courier New" panose="02070309020205020404" pitchFamily="49" charset="0"/>
              <a:buChar char="o"/>
            </a:pPr>
            <a:r>
              <a:rPr lang="en-US" sz="2400" dirty="0" smtClean="0">
                <a:latin typeface="Times New Roman" panose="02020603050405020304" pitchFamily="18" charset="0"/>
                <a:cs typeface="Times New Roman" panose="02020603050405020304" pitchFamily="18" charset="0"/>
              </a:rPr>
              <a:t>Human observers may be easy to fool.</a:t>
            </a:r>
          </a:p>
          <a:p>
            <a:pPr marL="2286000" lvl="2" indent="-457200">
              <a:buClr>
                <a:srgbClr val="C00000"/>
              </a:buClr>
              <a:buFont typeface="Courier New" panose="02070309020205020404" pitchFamily="49" charset="0"/>
              <a:buChar char="o"/>
            </a:pPr>
            <a:r>
              <a:rPr lang="en-US" sz="2400" dirty="0" smtClean="0">
                <a:latin typeface="Times New Roman" panose="02020603050405020304" pitchFamily="18" charset="0"/>
                <a:cs typeface="Times New Roman" panose="02020603050405020304" pitchFamily="18" charset="0"/>
              </a:rPr>
              <a:t>The </a:t>
            </a:r>
            <a:r>
              <a:rPr lang="en-US" sz="2400" i="1" dirty="0" smtClean="0">
                <a:solidFill>
                  <a:srgbClr val="FF0000"/>
                </a:solidFill>
                <a:latin typeface="Times New Roman" panose="02020603050405020304" pitchFamily="18" charset="0"/>
                <a:cs typeface="Times New Roman" panose="02020603050405020304" pitchFamily="18" charset="0"/>
              </a:rPr>
              <a:t>“Chinese Room Argument”</a:t>
            </a:r>
            <a:r>
              <a:rPr lang="en-US" sz="2400" dirty="0" smtClean="0">
                <a:latin typeface="Times New Roman" panose="02020603050405020304" pitchFamily="18" charset="0"/>
                <a:cs typeface="Times New Roman" panose="02020603050405020304" pitchFamily="18" charset="0"/>
              </a:rPr>
              <a:t>, that is one may simulate intelligence without having true intelligence</a:t>
            </a:r>
          </a:p>
          <a:p>
            <a:pPr marL="1371600" lvl="1" indent="-457200">
              <a:buClr>
                <a:srgbClr val="C00000"/>
              </a:buClr>
              <a:buFont typeface="Wingdings" panose="05000000000000000000" pitchFamily="2" charset="2"/>
              <a:buChar char="ü"/>
            </a:pPr>
            <a:r>
              <a:rPr lang="en-US" sz="2400" dirty="0" smtClean="0">
                <a:latin typeface="Times New Roman" panose="02020603050405020304" pitchFamily="18" charset="0"/>
                <a:cs typeface="Times New Roman" panose="02020603050405020304" pitchFamily="18" charset="0"/>
              </a:rPr>
              <a:t>Is passing the Turing test a good scientific goal?</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3704025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4818" name="Text Box 1"/>
          <p:cNvSpPr txBox="1">
            <a:spLocks noChangeArrowheads="1"/>
          </p:cNvSpPr>
          <p:nvPr/>
        </p:nvSpPr>
        <p:spPr bwMode="auto">
          <a:xfrm>
            <a:off x="927279" y="274638"/>
            <a:ext cx="9512121" cy="71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3600" dirty="0" smtClean="0">
                <a:solidFill>
                  <a:schemeClr val="accent2"/>
                </a:solidFill>
                <a:latin typeface="Times New Roman" panose="02020603050405020304" pitchFamily="18" charset="0"/>
                <a:cs typeface="Times New Roman" panose="02020603050405020304" pitchFamily="18" charset="0"/>
              </a:rPr>
              <a:t>III. Thinking </a:t>
            </a:r>
            <a:r>
              <a:rPr lang="en-US" altLang="en-US" sz="3600" dirty="0">
                <a:solidFill>
                  <a:schemeClr val="accent2"/>
                </a:solidFill>
                <a:latin typeface="Times New Roman" panose="02020603050405020304" pitchFamily="18" charset="0"/>
                <a:cs typeface="Times New Roman" panose="02020603050405020304" pitchFamily="18" charset="0"/>
              </a:rPr>
              <a:t>Rationally: </a:t>
            </a:r>
            <a:r>
              <a:rPr lang="en-US" altLang="en-US" sz="3600" dirty="0">
                <a:latin typeface="Times New Roman" panose="02020603050405020304" pitchFamily="18" charset="0"/>
                <a:cs typeface="Times New Roman" panose="02020603050405020304" pitchFamily="18" charset="0"/>
              </a:rPr>
              <a:t>The Laws of Thought</a:t>
            </a:r>
          </a:p>
        </p:txBody>
      </p:sp>
      <p:sp>
        <p:nvSpPr>
          <p:cNvPr id="34819" name="Text Box 2"/>
          <p:cNvSpPr txBox="1">
            <a:spLocks noChangeArrowheads="1"/>
          </p:cNvSpPr>
          <p:nvPr/>
        </p:nvSpPr>
        <p:spPr bwMode="auto">
          <a:xfrm>
            <a:off x="1828800" y="1219200"/>
            <a:ext cx="8458200" cy="434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marL="333375" indent="-333375">
              <a:spcBef>
                <a:spcPts val="800"/>
              </a:spcBef>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3200">
                <a:solidFill>
                  <a:srgbClr val="000000"/>
                </a:solidFill>
                <a:latin typeface="Arial" panose="020B0604020202020204" pitchFamily="34" charset="0"/>
                <a:ea typeface="Droid Sans Fallback" charset="0"/>
                <a:cs typeface="Droid Sans Fallback" charset="0"/>
              </a:defRPr>
            </a:lvl1pPr>
            <a:lvl2pPr marL="676275" indent="-219075">
              <a:spcBef>
                <a:spcPts val="700"/>
              </a:spcBef>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000">
                <a:solidFill>
                  <a:srgbClr val="000000"/>
                </a:solidFill>
                <a:latin typeface="Arial" panose="020B0604020202020204" pitchFamily="34" charset="0"/>
                <a:ea typeface="Droid Sans Fallback" charset="0"/>
                <a:cs typeface="Droid Sans Fallback" charset="0"/>
              </a:defRPr>
            </a:lvl4pPr>
            <a:lvl5pPr marL="2728913" indent="-371475">
              <a:spcBef>
                <a:spcPts val="500"/>
              </a:spcBef>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000">
                <a:solidFill>
                  <a:srgbClr val="000000"/>
                </a:solidFill>
                <a:latin typeface="Arial" panose="020B0604020202020204" pitchFamily="34" charset="0"/>
                <a:ea typeface="Droid Sans Fallback" charset="0"/>
                <a:cs typeface="Droid Sans Fallback" charset="0"/>
              </a:defRPr>
            </a:lvl5pPr>
            <a:lvl6pPr marL="3186113" indent="-371475" defTabSz="457200" eaLnBrk="0" fontAlgn="base" hangingPunct="0">
              <a:spcBef>
                <a:spcPts val="500"/>
              </a:spcBef>
              <a:spcAft>
                <a:spcPct val="0"/>
              </a:spcAft>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000">
                <a:solidFill>
                  <a:srgbClr val="000000"/>
                </a:solidFill>
                <a:latin typeface="Arial" panose="020B0604020202020204" pitchFamily="34" charset="0"/>
                <a:ea typeface="Droid Sans Fallback" charset="0"/>
                <a:cs typeface="Droid Sans Fallback" charset="0"/>
              </a:defRPr>
            </a:lvl6pPr>
            <a:lvl7pPr marL="3643313" indent="-371475" defTabSz="457200" eaLnBrk="0" fontAlgn="base" hangingPunct="0">
              <a:spcBef>
                <a:spcPts val="500"/>
              </a:spcBef>
              <a:spcAft>
                <a:spcPct val="0"/>
              </a:spcAft>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000">
                <a:solidFill>
                  <a:srgbClr val="000000"/>
                </a:solidFill>
                <a:latin typeface="Arial" panose="020B0604020202020204" pitchFamily="34" charset="0"/>
                <a:ea typeface="Droid Sans Fallback" charset="0"/>
                <a:cs typeface="Droid Sans Fallback" charset="0"/>
              </a:defRPr>
            </a:lvl7pPr>
            <a:lvl8pPr marL="4100513" indent="-371475" defTabSz="457200" eaLnBrk="0" fontAlgn="base" hangingPunct="0">
              <a:spcBef>
                <a:spcPts val="500"/>
              </a:spcBef>
              <a:spcAft>
                <a:spcPct val="0"/>
              </a:spcAft>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000">
                <a:solidFill>
                  <a:srgbClr val="000000"/>
                </a:solidFill>
                <a:latin typeface="Arial" panose="020B0604020202020204" pitchFamily="34" charset="0"/>
                <a:ea typeface="Droid Sans Fallback" charset="0"/>
                <a:cs typeface="Droid Sans Fallback" charset="0"/>
              </a:defRPr>
            </a:lvl8pPr>
            <a:lvl9pPr marL="4557713" indent="-371475" defTabSz="457200" eaLnBrk="0" fontAlgn="base" hangingPunct="0">
              <a:spcBef>
                <a:spcPts val="500"/>
              </a:spcBef>
              <a:spcAft>
                <a:spcPct val="0"/>
              </a:spcAft>
              <a:buClr>
                <a:srgbClr val="000000"/>
              </a:buClr>
              <a:buSzPct val="100000"/>
              <a:buFont typeface="Times New Roman" panose="02020603050405020304" pitchFamily="18" charset="0"/>
              <a:buChar char="»"/>
              <a:tabLst>
                <a:tab pos="333375" algn="l"/>
                <a:tab pos="790575" algn="l"/>
                <a:tab pos="1247775" algn="l"/>
                <a:tab pos="1704975" algn="l"/>
                <a:tab pos="2162175" algn="l"/>
                <a:tab pos="2619375" algn="l"/>
                <a:tab pos="3076575" algn="l"/>
                <a:tab pos="3533775" algn="l"/>
                <a:tab pos="3990975" algn="l"/>
                <a:tab pos="4448175" algn="l"/>
                <a:tab pos="4905375" algn="l"/>
                <a:tab pos="5362575" algn="l"/>
                <a:tab pos="5819775" algn="l"/>
                <a:tab pos="6276975" algn="l"/>
                <a:tab pos="6734175" algn="l"/>
                <a:tab pos="7191375" algn="l"/>
                <a:tab pos="7648575" algn="l"/>
                <a:tab pos="8105775" algn="l"/>
                <a:tab pos="8562975" algn="l"/>
                <a:tab pos="9020175" algn="l"/>
                <a:tab pos="9477375" algn="l"/>
              </a:tabLst>
              <a:defRPr sz="2000">
                <a:solidFill>
                  <a:srgbClr val="000000"/>
                </a:solidFill>
                <a:latin typeface="Arial" panose="020B0604020202020204" pitchFamily="34" charset="0"/>
                <a:ea typeface="Droid Sans Fallback" charset="0"/>
                <a:cs typeface="Droid Sans Fallback" charset="0"/>
              </a:defRPr>
            </a:lvl9pPr>
          </a:lstStyle>
          <a:p>
            <a:pPr marL="457200" indent="-457200">
              <a:buClr>
                <a:srgbClr val="C00000"/>
              </a:buClr>
              <a:buFont typeface="Wingdings" panose="05000000000000000000" pitchFamily="2" charset="2"/>
              <a:buChar char="§"/>
            </a:pPr>
            <a:r>
              <a:rPr lang="en-US" sz="2400" dirty="0" smtClean="0">
                <a:latin typeface="Times New Roman" panose="02020603050405020304" pitchFamily="18" charset="0"/>
                <a:cs typeface="Times New Roman" panose="02020603050405020304" pitchFamily="18" charset="0"/>
              </a:rPr>
              <a:t>Idealized or “right” way of thinking.</a:t>
            </a:r>
          </a:p>
          <a:p>
            <a:pPr marL="457200" indent="-457200">
              <a:buClr>
                <a:srgbClr val="C00000"/>
              </a:buClr>
              <a:buFont typeface="Wingdings" panose="05000000000000000000" pitchFamily="2" charset="2"/>
              <a:buChar char="§"/>
            </a:pPr>
            <a:r>
              <a:rPr lang="en-US" sz="2400" b="1" dirty="0" smtClean="0">
                <a:latin typeface="Times New Roman" panose="02020603050405020304" pitchFamily="18" charset="0"/>
                <a:cs typeface="Times New Roman" panose="02020603050405020304" pitchFamily="18" charset="0"/>
              </a:rPr>
              <a:t>Logic</a:t>
            </a:r>
          </a:p>
          <a:p>
            <a:pPr marL="1371600" lvl="1" indent="-457200">
              <a:buClr>
                <a:srgbClr val="C00000"/>
              </a:buClr>
              <a:buFont typeface="Wingdings" panose="05000000000000000000" pitchFamily="2" charset="2"/>
              <a:buChar char="ü"/>
            </a:pPr>
            <a:r>
              <a:rPr lang="en-US" sz="2400" dirty="0" smtClean="0">
                <a:latin typeface="Times New Roman" panose="02020603050405020304" pitchFamily="18" charset="0"/>
                <a:cs typeface="Times New Roman" panose="02020603050405020304" pitchFamily="18" charset="0"/>
              </a:rPr>
              <a:t>Patterns of argument that always yield correct conclusions when supplied with correct premises</a:t>
            </a:r>
          </a:p>
          <a:p>
            <a:pPr marL="2174875" lvl="1" indent="0">
              <a:buClr>
                <a:srgbClr val="C00000"/>
              </a:buClr>
              <a:buNone/>
            </a:pPr>
            <a:r>
              <a:rPr lang="en-US" sz="2400" b="1" dirty="0" smtClean="0">
                <a:latin typeface="Times New Roman" panose="02020603050405020304" pitchFamily="18" charset="0"/>
                <a:cs typeface="Times New Roman" panose="02020603050405020304" pitchFamily="18" charset="0"/>
              </a:rPr>
              <a:t>“Socrates is a man; </a:t>
            </a:r>
          </a:p>
          <a:p>
            <a:pPr marL="2174875" lvl="1" indent="0">
              <a:buClr>
                <a:srgbClr val="C00000"/>
              </a:buClr>
              <a:buNone/>
            </a:pPr>
            <a:r>
              <a:rPr lang="en-US" sz="2400" b="1" dirty="0" smtClean="0">
                <a:latin typeface="Times New Roman" panose="02020603050405020304" pitchFamily="18" charset="0"/>
                <a:cs typeface="Times New Roman" panose="02020603050405020304" pitchFamily="18" charset="0"/>
              </a:rPr>
              <a:t>All men are mortal; </a:t>
            </a:r>
          </a:p>
          <a:p>
            <a:pPr marL="2174875" lvl="1" indent="0">
              <a:buClr>
                <a:srgbClr val="C00000"/>
              </a:buClr>
              <a:buNone/>
            </a:pPr>
            <a:r>
              <a:rPr lang="en-US" sz="2400" b="1" dirty="0" smtClean="0">
                <a:latin typeface="Times New Roman" panose="02020603050405020304" pitchFamily="18" charset="0"/>
                <a:cs typeface="Times New Roman" panose="02020603050405020304" pitchFamily="18" charset="0"/>
              </a:rPr>
              <a:t>Therefore Socrates is mortal.”</a:t>
            </a:r>
          </a:p>
          <a:p>
            <a:pPr marL="457200" indent="-457200">
              <a:buClr>
                <a:srgbClr val="C00000"/>
              </a:buClr>
              <a:buFont typeface="Wingdings" panose="05000000000000000000" pitchFamily="2" charset="2"/>
              <a:buChar char="§"/>
            </a:pPr>
            <a:r>
              <a:rPr lang="en-US" sz="2400" dirty="0" smtClean="0">
                <a:latin typeface="Times New Roman" panose="02020603050405020304" pitchFamily="18" charset="0"/>
                <a:cs typeface="Times New Roman" panose="02020603050405020304" pitchFamily="18" charset="0"/>
              </a:rPr>
              <a:t>Beginning with Aristotle, philosophers and mathematicians have attempted to formalize the rules of logical thought.</a:t>
            </a:r>
            <a:endParaRPr lang="en-US" sz="2400" dirty="0">
              <a:latin typeface="Times New Roman" panose="02020603050405020304" pitchFamily="18" charset="0"/>
              <a:cs typeface="Times New Roman" panose="02020603050405020304" pitchFamily="18" charset="0"/>
            </a:endParaRPr>
          </a:p>
        </p:txBody>
      </p:sp>
      <p:sp>
        <p:nvSpPr>
          <p:cNvPr id="3482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spcBef>
                <a:spcPct val="0"/>
              </a:spcBef>
              <a:buClrTx/>
              <a:buFontTx/>
              <a:buNone/>
            </a:pPr>
            <a:fld id="{2400DFDE-FD2E-41B8-B0D4-4C20628B71EA}" type="slidenum">
              <a:rPr lang="en-US" altLang="en-US" sz="1800"/>
              <a:pPr>
                <a:spcBef>
                  <a:spcPct val="0"/>
                </a:spcBef>
                <a:buClrTx/>
                <a:buFontTx/>
                <a:buNone/>
              </a:pPr>
              <a:t>24</a:t>
            </a:fld>
            <a:endParaRPr lang="en-US" altLang="en-US" sz="1800"/>
          </a:p>
        </p:txBody>
      </p:sp>
    </p:spTree>
    <p:extLst>
      <p:ext uri="{BB962C8B-B14F-4D97-AF65-F5344CB8AC3E}">
        <p14:creationId xmlns:p14="http://schemas.microsoft.com/office/powerpoint/2010/main" val="3282956853"/>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0"/>
          </p:nvPr>
        </p:nvSpPr>
        <p:spPr/>
        <p:txBody>
          <a:bodyPr/>
          <a:lstStyle/>
          <a:p>
            <a:pPr>
              <a:defRPr/>
            </a:pPr>
            <a:fld id="{B8A6D82A-18FF-4DEE-A3E5-C0A8B0C376EA}" type="slidenum">
              <a:rPr lang="en-US" altLang="en-US" smtClean="0"/>
              <a:pPr>
                <a:defRPr/>
              </a:pPr>
              <a:t>25</a:t>
            </a:fld>
            <a:endParaRPr lang="en-US" altLang="en-US"/>
          </a:p>
        </p:txBody>
      </p:sp>
      <p:sp>
        <p:nvSpPr>
          <p:cNvPr id="3" name="Rectangle 2"/>
          <p:cNvSpPr/>
          <p:nvPr/>
        </p:nvSpPr>
        <p:spPr>
          <a:xfrm>
            <a:off x="309093" y="355390"/>
            <a:ext cx="11539470" cy="2677656"/>
          </a:xfrm>
          <a:prstGeom prst="rect">
            <a:avLst/>
          </a:prstGeom>
        </p:spPr>
        <p:txBody>
          <a:bodyPr wrap="square">
            <a:spAutoFit/>
          </a:bodyPr>
          <a:lstStyle/>
          <a:p>
            <a:pPr algn="ctr">
              <a:buClr>
                <a:srgbClr val="C00000"/>
              </a:buClr>
            </a:pPr>
            <a:r>
              <a:rPr lang="en-US" sz="2400" b="1" dirty="0" smtClean="0">
                <a:latin typeface="Times New Roman" panose="02020603050405020304" pitchFamily="18" charset="0"/>
                <a:cs typeface="Times New Roman" panose="02020603050405020304" pitchFamily="18" charset="0"/>
              </a:rPr>
              <a:t>Logical Approach to AI</a:t>
            </a:r>
          </a:p>
          <a:p>
            <a:pPr marL="1371600" lvl="1" indent="-457200">
              <a:buClr>
                <a:srgbClr val="C00000"/>
              </a:buClr>
              <a:buFont typeface="Wingdings" panose="05000000000000000000" pitchFamily="2" charset="2"/>
              <a:buChar char="ü"/>
            </a:pPr>
            <a:r>
              <a:rPr lang="en-US" sz="2400" dirty="0" smtClean="0">
                <a:latin typeface="Times New Roman" panose="02020603050405020304" pitchFamily="18" charset="0"/>
                <a:cs typeface="Times New Roman" panose="02020603050405020304" pitchFamily="18" charset="0"/>
              </a:rPr>
              <a:t>Describe problem in formal logical notation and apply general deduction procedures to solve it.</a:t>
            </a:r>
          </a:p>
          <a:p>
            <a:pPr marL="1371600" lvl="1" indent="-457200">
              <a:buClr>
                <a:srgbClr val="C00000"/>
              </a:buClr>
              <a:buFont typeface="Wingdings" panose="05000000000000000000" pitchFamily="2" charset="2"/>
              <a:buChar char="ü"/>
            </a:pPr>
            <a:r>
              <a:rPr lang="en-US" sz="2400" dirty="0" smtClean="0">
                <a:latin typeface="Times New Roman" panose="02020603050405020304" pitchFamily="18" charset="0"/>
                <a:cs typeface="Times New Roman" panose="02020603050405020304" pitchFamily="18" charset="0"/>
              </a:rPr>
              <a:t>Problems with the logical approach are:-</a:t>
            </a:r>
          </a:p>
          <a:p>
            <a:pPr marL="2286000" lvl="2" indent="-457200">
              <a:buClr>
                <a:srgbClr val="C00000"/>
              </a:buClr>
              <a:buFont typeface="Courier New" panose="02070309020205020404" pitchFamily="49" charset="0"/>
              <a:buChar char="o"/>
            </a:pPr>
            <a:r>
              <a:rPr lang="en-US" sz="2400" dirty="0" smtClean="0">
                <a:latin typeface="Times New Roman" panose="02020603050405020304" pitchFamily="18" charset="0"/>
                <a:cs typeface="Times New Roman" panose="02020603050405020304" pitchFamily="18" charset="0"/>
              </a:rPr>
              <a:t>Computational complexity of finding the solution.</a:t>
            </a:r>
          </a:p>
          <a:p>
            <a:pPr marL="2286000" lvl="2" indent="-457200">
              <a:buClr>
                <a:srgbClr val="C00000"/>
              </a:buClr>
              <a:buFont typeface="Courier New" panose="02070309020205020404" pitchFamily="49" charset="0"/>
              <a:buChar char="o"/>
            </a:pPr>
            <a:r>
              <a:rPr lang="en-US" sz="2400" dirty="0" smtClean="0">
                <a:latin typeface="Times New Roman" panose="02020603050405020304" pitchFamily="18" charset="0"/>
                <a:cs typeface="Times New Roman" panose="02020603050405020304" pitchFamily="18" charset="0"/>
              </a:rPr>
              <a:t>Describing real-world problems and knowledge in logical notation.</a:t>
            </a:r>
          </a:p>
          <a:p>
            <a:pPr marL="2286000" lvl="2" indent="-457200">
              <a:buClr>
                <a:srgbClr val="C00000"/>
              </a:buClr>
              <a:buFont typeface="Courier New" panose="02070309020205020404" pitchFamily="49" charset="0"/>
              <a:buChar char="o"/>
            </a:pPr>
            <a:r>
              <a:rPr lang="en-US" sz="2400" dirty="0" smtClean="0">
                <a:latin typeface="Times New Roman" panose="02020603050405020304" pitchFamily="18" charset="0"/>
                <a:cs typeface="Times New Roman" panose="02020603050405020304" pitchFamily="18" charset="0"/>
              </a:rPr>
              <a:t>A lot of intelligent or “rational” behavior has nothing to do with logic.</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9574475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6866" name="Text Box 1"/>
          <p:cNvSpPr txBox="1">
            <a:spLocks noChangeArrowheads="1"/>
          </p:cNvSpPr>
          <p:nvPr/>
        </p:nvSpPr>
        <p:spPr bwMode="auto">
          <a:xfrm>
            <a:off x="1352282" y="350838"/>
            <a:ext cx="8858518"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4000" dirty="0" smtClean="0">
                <a:solidFill>
                  <a:schemeClr val="accent2"/>
                </a:solidFill>
                <a:latin typeface="Times New Roman" panose="02020603050405020304" pitchFamily="18" charset="0"/>
                <a:cs typeface="Times New Roman" panose="02020603050405020304" pitchFamily="18" charset="0"/>
              </a:rPr>
              <a:t>IV. Acting </a:t>
            </a:r>
            <a:r>
              <a:rPr lang="en-US" altLang="en-US" sz="4000" dirty="0">
                <a:solidFill>
                  <a:schemeClr val="accent2"/>
                </a:solidFill>
                <a:latin typeface="Times New Roman" panose="02020603050405020304" pitchFamily="18" charset="0"/>
                <a:cs typeface="Times New Roman" panose="02020603050405020304" pitchFamily="18" charset="0"/>
              </a:rPr>
              <a:t>rationally: </a:t>
            </a:r>
            <a:r>
              <a:rPr lang="en-US" altLang="en-US" sz="4000" dirty="0">
                <a:latin typeface="Times New Roman" panose="02020603050405020304" pitchFamily="18" charset="0"/>
                <a:cs typeface="Times New Roman" panose="02020603050405020304" pitchFamily="18" charset="0"/>
              </a:rPr>
              <a:t>The rational </a:t>
            </a:r>
            <a:r>
              <a:rPr lang="en-US" altLang="en-US" sz="4000" dirty="0" smtClean="0">
                <a:latin typeface="Times New Roman" panose="02020603050405020304" pitchFamily="18" charset="0"/>
                <a:cs typeface="Times New Roman" panose="02020603050405020304" pitchFamily="18" charset="0"/>
              </a:rPr>
              <a:t>agent</a:t>
            </a:r>
            <a:endParaRPr lang="en-US" altLang="en-US" sz="4000" dirty="0">
              <a:latin typeface="Times New Roman" panose="02020603050405020304" pitchFamily="18" charset="0"/>
              <a:cs typeface="Times New Roman" panose="02020603050405020304" pitchFamily="18" charset="0"/>
            </a:endParaRPr>
          </a:p>
        </p:txBody>
      </p:sp>
      <p:sp>
        <p:nvSpPr>
          <p:cNvPr id="2" name="Text Box 2"/>
          <p:cNvSpPr txBox="1">
            <a:spLocks noChangeArrowheads="1"/>
          </p:cNvSpPr>
          <p:nvPr/>
        </p:nvSpPr>
        <p:spPr bwMode="auto">
          <a:xfrm>
            <a:off x="1752600" y="1143000"/>
            <a:ext cx="8458200" cy="5257800"/>
          </a:xfrm>
          <a:prstGeom prst="rect">
            <a:avLst/>
          </a:prstGeom>
          <a:noFill/>
          <a:ln w="9525" cap="flat">
            <a:noFill/>
            <a:round/>
            <a:headEnd/>
            <a:tailEnd/>
          </a:ln>
          <a:effectLst/>
        </p:spPr>
        <p:txBody>
          <a:bodyPr/>
          <a:lstStyle/>
          <a:p>
            <a:pPr marL="457200" indent="-457200">
              <a:buClr>
                <a:srgbClr val="C00000"/>
              </a:buClr>
              <a:buFont typeface="Wingdings" panose="05000000000000000000" pitchFamily="2" charset="2"/>
              <a:buChar char="§"/>
              <a:defRPr/>
            </a:pPr>
            <a:r>
              <a:rPr lang="en-US" sz="2000" dirty="0">
                <a:solidFill>
                  <a:srgbClr val="000000"/>
                </a:solidFill>
                <a:latin typeface="Times New Roman" pitchFamily="18" charset="0"/>
                <a:cs typeface="Times New Roman" pitchFamily="18" charset="0"/>
              </a:rPr>
              <a:t>A rational agent is one that acts to achieve the best outcome.</a:t>
            </a:r>
          </a:p>
          <a:p>
            <a:pPr marL="1371600" lvl="1" indent="-457200">
              <a:buClr>
                <a:srgbClr val="C00000"/>
              </a:buClr>
              <a:buFont typeface="Wingdings" panose="05000000000000000000" pitchFamily="2" charset="2"/>
              <a:buChar char="ü"/>
              <a:defRPr/>
            </a:pPr>
            <a:r>
              <a:rPr lang="en-US" sz="2000" dirty="0">
                <a:solidFill>
                  <a:srgbClr val="000000"/>
                </a:solidFill>
                <a:latin typeface="Times New Roman" pitchFamily="18" charset="0"/>
                <a:cs typeface="Times New Roman" pitchFamily="18" charset="0"/>
              </a:rPr>
              <a:t>Goals are application-dependent and are expressed in terms of the utility of outcomes.</a:t>
            </a:r>
          </a:p>
          <a:p>
            <a:pPr marL="1371600" lvl="1" indent="-457200">
              <a:buClr>
                <a:srgbClr val="C00000"/>
              </a:buClr>
              <a:buFont typeface="Wingdings" panose="05000000000000000000" pitchFamily="2" charset="2"/>
              <a:buChar char="ü"/>
              <a:defRPr/>
            </a:pPr>
            <a:r>
              <a:rPr lang="en-US" sz="2000" dirty="0">
                <a:solidFill>
                  <a:srgbClr val="000000"/>
                </a:solidFill>
                <a:latin typeface="Times New Roman" pitchFamily="18" charset="0"/>
                <a:cs typeface="Times New Roman" pitchFamily="18" charset="0"/>
              </a:rPr>
              <a:t>Being rational means maximizing your expected utility.</a:t>
            </a:r>
          </a:p>
          <a:p>
            <a:pPr marL="457200" indent="-457200">
              <a:buClr>
                <a:srgbClr val="C00000"/>
              </a:buClr>
              <a:buFont typeface="Wingdings" panose="05000000000000000000" pitchFamily="2" charset="2"/>
              <a:buChar char="§"/>
              <a:defRPr/>
            </a:pPr>
            <a:r>
              <a:rPr lang="en-US" sz="2000" dirty="0">
                <a:solidFill>
                  <a:srgbClr val="000000"/>
                </a:solidFill>
                <a:latin typeface="Times New Roman" pitchFamily="18" charset="0"/>
                <a:cs typeface="Times New Roman" pitchFamily="18" charset="0"/>
              </a:rPr>
              <a:t>This definition of rationality only concerns the decisions/actions that are made, not the cognitive process behind them.</a:t>
            </a:r>
          </a:p>
          <a:p>
            <a:pPr defTabSz="457200" fontAlgn="base">
              <a:spcBef>
                <a:spcPts val="700"/>
              </a:spcBef>
              <a:spcAft>
                <a:spcPct val="0"/>
              </a:spcAft>
              <a:buClr>
                <a:srgbClr val="000000"/>
              </a:buClr>
              <a:buSzPct val="100000"/>
              <a:buFont typeface="Times New Roman" pitchFamily="16"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lang="en-US" sz="2000" dirty="0" smtClean="0">
                <a:solidFill>
                  <a:srgbClr val="000000"/>
                </a:solidFill>
                <a:latin typeface="Times New Roman" pitchFamily="18" charset="0"/>
                <a:cs typeface="Times New Roman" pitchFamily="18" charset="0"/>
              </a:rPr>
              <a:t>Central </a:t>
            </a:r>
            <a:r>
              <a:rPr lang="en-US" sz="2000" dirty="0">
                <a:solidFill>
                  <a:srgbClr val="000000"/>
                </a:solidFill>
                <a:latin typeface="Times New Roman" pitchFamily="18" charset="0"/>
                <a:cs typeface="Times New Roman" pitchFamily="18" charset="0"/>
              </a:rPr>
              <a:t>to our approach to AI</a:t>
            </a:r>
          </a:p>
          <a:p>
            <a:pPr marL="333375" indent="-333375" defTabSz="457200" fontAlgn="base">
              <a:spcBef>
                <a:spcPts val="700"/>
              </a:spcBef>
              <a:spcAft>
                <a:spcPct val="0"/>
              </a:spcAft>
              <a:buClr>
                <a:srgbClr val="000000"/>
              </a:buClr>
              <a:buSzPct val="100000"/>
              <a:buFont typeface="Arial"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lang="en-US" sz="2000" b="1" dirty="0">
                <a:solidFill>
                  <a:srgbClr val="000000"/>
                </a:solidFill>
                <a:latin typeface="Times New Roman" pitchFamily="18" charset="0"/>
                <a:cs typeface="Times New Roman" pitchFamily="18" charset="0"/>
              </a:rPr>
              <a:t>Doing the right thing</a:t>
            </a:r>
            <a:r>
              <a:rPr lang="en-US" sz="2000" dirty="0">
                <a:solidFill>
                  <a:srgbClr val="000000"/>
                </a:solidFill>
                <a:latin typeface="Times New Roman" pitchFamily="18" charset="0"/>
                <a:cs typeface="Times New Roman" pitchFamily="18" charset="0"/>
              </a:rPr>
              <a:t> so as to achieve one’s goal, given one’s beliefs.</a:t>
            </a:r>
          </a:p>
          <a:p>
            <a:pPr marL="733425" lvl="1" indent="-276225" defTabSz="457200" fontAlgn="base">
              <a:spcBef>
                <a:spcPts val="600"/>
              </a:spcBef>
              <a:spcAft>
                <a:spcPct val="0"/>
              </a:spcAft>
              <a:buClr>
                <a:srgbClr val="000000"/>
              </a:buClr>
              <a:buSzPct val="100000"/>
              <a:buFont typeface="Arial"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lang="en-US" sz="2000" b="1" dirty="0">
                <a:solidFill>
                  <a:srgbClr val="000000"/>
                </a:solidFill>
                <a:latin typeface="Times New Roman" pitchFamily="18" charset="0"/>
                <a:cs typeface="Times New Roman" pitchFamily="18" charset="0"/>
              </a:rPr>
              <a:t>AI </a:t>
            </a:r>
            <a:r>
              <a:rPr lang="en-US" sz="2000" dirty="0">
                <a:solidFill>
                  <a:srgbClr val="000000"/>
                </a:solidFill>
                <a:latin typeface="Times New Roman" pitchFamily="18" charset="0"/>
                <a:cs typeface="Times New Roman" pitchFamily="18" charset="0"/>
              </a:rPr>
              <a:t>is the study and construction of rational agents (an agent that perceives and acts)</a:t>
            </a:r>
          </a:p>
          <a:p>
            <a:pPr marL="333375" indent="-333375" defTabSz="457200" fontAlgn="base">
              <a:spcBef>
                <a:spcPts val="700"/>
              </a:spcBef>
              <a:spcAft>
                <a:spcPct val="0"/>
              </a:spcAft>
              <a:buClr>
                <a:srgbClr val="000000"/>
              </a:buClr>
              <a:buSzPct val="100000"/>
              <a:buFont typeface="Arial"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lang="en-US" sz="2000" dirty="0">
                <a:solidFill>
                  <a:srgbClr val="000000"/>
                </a:solidFill>
                <a:latin typeface="Times New Roman" pitchFamily="18" charset="0"/>
                <a:cs typeface="Times New Roman" pitchFamily="18" charset="0"/>
              </a:rPr>
              <a:t>Rational action requires the ability to represent knowledge and reason with it so as to reach good decision.</a:t>
            </a:r>
          </a:p>
          <a:p>
            <a:pPr marL="733425" lvl="1" indent="-276225" defTabSz="457200" fontAlgn="base">
              <a:spcBef>
                <a:spcPts val="700"/>
              </a:spcBef>
              <a:spcAft>
                <a:spcPct val="0"/>
              </a:spcAft>
              <a:buClr>
                <a:srgbClr val="000000"/>
              </a:buClr>
              <a:buSzPct val="100000"/>
              <a:buFont typeface="Arial"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lang="en-US" sz="2000" dirty="0">
                <a:solidFill>
                  <a:srgbClr val="000000"/>
                </a:solidFill>
                <a:latin typeface="Times New Roman" pitchFamily="18" charset="0"/>
                <a:cs typeface="Times New Roman" pitchFamily="18" charset="0"/>
              </a:rPr>
              <a:t>Learning for better understanding of how the world works</a:t>
            </a:r>
          </a:p>
          <a:p>
            <a:pPr marL="341313" indent="-333375" defTabSz="457200" fontAlgn="base">
              <a:spcBef>
                <a:spcPts val="800"/>
              </a:spcBef>
              <a:spcAft>
                <a:spcPct val="0"/>
              </a:spcAft>
              <a:buSzPct val="1000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endParaRPr lang="en-US" sz="2800" dirty="0">
              <a:solidFill>
                <a:srgbClr val="000000"/>
              </a:solidFill>
            </a:endParaRPr>
          </a:p>
        </p:txBody>
      </p:sp>
      <p:sp>
        <p:nvSpPr>
          <p:cNvPr id="3686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spcBef>
                <a:spcPct val="0"/>
              </a:spcBef>
              <a:buClrTx/>
              <a:buFontTx/>
              <a:buNone/>
            </a:pPr>
            <a:fld id="{1A9184CB-9BC9-4AC0-941A-91D84595EB29}" type="slidenum">
              <a:rPr lang="en-US" altLang="en-US" sz="1800"/>
              <a:pPr>
                <a:spcBef>
                  <a:spcPct val="0"/>
                </a:spcBef>
                <a:buClrTx/>
                <a:buFontTx/>
                <a:buNone/>
              </a:pPr>
              <a:t>26</a:t>
            </a:fld>
            <a:endParaRPr lang="en-US" altLang="en-US" sz="1800"/>
          </a:p>
        </p:txBody>
      </p:sp>
    </p:spTree>
    <p:extLst>
      <p:ext uri="{BB962C8B-B14F-4D97-AF65-F5344CB8AC3E}">
        <p14:creationId xmlns:p14="http://schemas.microsoft.com/office/powerpoint/2010/main" val="3323853403"/>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0"/>
          </p:nvPr>
        </p:nvSpPr>
        <p:spPr/>
        <p:txBody>
          <a:bodyPr/>
          <a:lstStyle/>
          <a:p>
            <a:pPr>
              <a:defRPr/>
            </a:pPr>
            <a:fld id="{B8A6D82A-18FF-4DEE-A3E5-C0A8B0C376EA}" type="slidenum">
              <a:rPr lang="en-US" altLang="en-US" smtClean="0"/>
              <a:pPr>
                <a:defRPr/>
              </a:pPr>
              <a:t>27</a:t>
            </a:fld>
            <a:endParaRPr lang="en-US" altLang="en-US"/>
          </a:p>
        </p:txBody>
      </p:sp>
      <p:sp>
        <p:nvSpPr>
          <p:cNvPr id="3" name="Rectangle 2"/>
          <p:cNvSpPr/>
          <p:nvPr/>
        </p:nvSpPr>
        <p:spPr>
          <a:xfrm>
            <a:off x="4563779" y="449618"/>
            <a:ext cx="2880789" cy="461665"/>
          </a:xfrm>
          <a:prstGeom prst="rect">
            <a:avLst/>
          </a:prstGeom>
        </p:spPr>
        <p:txBody>
          <a:bodyPr wrap="none">
            <a:spAutoFit/>
          </a:bodyPr>
          <a:lstStyle/>
          <a:p>
            <a:r>
              <a:rPr lang="en-US" sz="2400" b="1"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 State of The Art</a:t>
            </a:r>
            <a:endParaRPr lang="en-US" sz="2400" b="1" dirty="0">
              <a:latin typeface="Times New Roman" panose="02020603050405020304" pitchFamily="18" charset="0"/>
              <a:cs typeface="Times New Roman" panose="02020603050405020304" pitchFamily="18" charset="0"/>
            </a:endParaRPr>
          </a:p>
        </p:txBody>
      </p:sp>
      <p:sp>
        <p:nvSpPr>
          <p:cNvPr id="4" name="Rectangle 3"/>
          <p:cNvSpPr/>
          <p:nvPr/>
        </p:nvSpPr>
        <p:spPr>
          <a:xfrm>
            <a:off x="2983605" y="1002998"/>
            <a:ext cx="7525555" cy="4154984"/>
          </a:xfrm>
          <a:prstGeom prst="rect">
            <a:avLst/>
          </a:prstGeom>
        </p:spPr>
        <p:txBody>
          <a:bodyPr wrap="square">
            <a:spAutoFit/>
          </a:bodyPr>
          <a:lstStyle/>
          <a:p>
            <a:pPr marL="969963" indent="-803275">
              <a:buFont typeface="Wingdings" panose="05000000000000000000" pitchFamily="2" charset="2"/>
              <a:buChar char="v"/>
            </a:pPr>
            <a:r>
              <a:rPr lang="en-US" sz="2400" dirty="0" smtClean="0">
                <a:latin typeface="Times New Roman" panose="02020603050405020304" pitchFamily="18" charset="0"/>
                <a:cs typeface="Times New Roman" panose="02020603050405020304" pitchFamily="18" charset="0"/>
              </a:rPr>
              <a:t>Robotic Vehicles</a:t>
            </a:r>
          </a:p>
          <a:p>
            <a:pPr marL="969963" indent="-803275">
              <a:buFont typeface="Wingdings" panose="05000000000000000000" pitchFamily="2" charset="2"/>
              <a:buChar char="v"/>
            </a:pPr>
            <a:r>
              <a:rPr lang="en-US" sz="2400" dirty="0" smtClean="0">
                <a:latin typeface="Times New Roman" panose="02020603050405020304" pitchFamily="18" charset="0"/>
                <a:cs typeface="Times New Roman" panose="02020603050405020304" pitchFamily="18" charset="0"/>
              </a:rPr>
              <a:t>Speech Recognition</a:t>
            </a:r>
          </a:p>
          <a:p>
            <a:pPr marL="969963" indent="-803275">
              <a:buFont typeface="Wingdings" panose="05000000000000000000" pitchFamily="2" charset="2"/>
              <a:buChar char="v"/>
            </a:pPr>
            <a:r>
              <a:rPr lang="en-US" sz="2400" dirty="0" smtClean="0">
                <a:latin typeface="Times New Roman" panose="02020603050405020304" pitchFamily="18" charset="0"/>
                <a:cs typeface="Times New Roman" panose="02020603050405020304" pitchFamily="18" charset="0"/>
              </a:rPr>
              <a:t>Autonomous Planning and Scheduling </a:t>
            </a:r>
          </a:p>
          <a:p>
            <a:pPr marL="969963" indent="-803275">
              <a:buFont typeface="Wingdings" panose="05000000000000000000" pitchFamily="2" charset="2"/>
              <a:buChar char="v"/>
            </a:pPr>
            <a:r>
              <a:rPr lang="en-US" sz="2400" dirty="0" smtClean="0">
                <a:latin typeface="Times New Roman" panose="02020603050405020304" pitchFamily="18" charset="0"/>
                <a:cs typeface="Times New Roman" panose="02020603050405020304" pitchFamily="18" charset="0"/>
              </a:rPr>
              <a:t>Game Playing</a:t>
            </a:r>
          </a:p>
          <a:p>
            <a:pPr marL="969963" indent="-803275">
              <a:buFont typeface="Wingdings" panose="05000000000000000000" pitchFamily="2" charset="2"/>
              <a:buChar char="v"/>
            </a:pPr>
            <a:r>
              <a:rPr lang="en-US" sz="2400" dirty="0" smtClean="0">
                <a:latin typeface="Times New Roman" panose="02020603050405020304" pitchFamily="18" charset="0"/>
                <a:cs typeface="Times New Roman" panose="02020603050405020304" pitchFamily="18" charset="0"/>
              </a:rPr>
              <a:t>Spam Fighting</a:t>
            </a:r>
          </a:p>
          <a:p>
            <a:pPr marL="969963" indent="-803275">
              <a:buFont typeface="Wingdings" panose="05000000000000000000" pitchFamily="2" charset="2"/>
              <a:buChar char="v"/>
            </a:pPr>
            <a:r>
              <a:rPr lang="en-US" sz="2400" dirty="0" smtClean="0">
                <a:latin typeface="Times New Roman" panose="02020603050405020304" pitchFamily="18" charset="0"/>
                <a:cs typeface="Times New Roman" panose="02020603050405020304" pitchFamily="18" charset="0"/>
              </a:rPr>
              <a:t>Fraud Detection</a:t>
            </a:r>
          </a:p>
          <a:p>
            <a:pPr marL="969963" indent="-803275">
              <a:buFont typeface="Wingdings" panose="05000000000000000000" pitchFamily="2" charset="2"/>
              <a:buChar char="v"/>
            </a:pPr>
            <a:r>
              <a:rPr lang="en-US" sz="2400" dirty="0" smtClean="0">
                <a:latin typeface="Times New Roman" panose="02020603050405020304" pitchFamily="18" charset="0"/>
                <a:cs typeface="Times New Roman" panose="02020603050405020304" pitchFamily="18" charset="0"/>
              </a:rPr>
              <a:t>Robotics</a:t>
            </a:r>
          </a:p>
          <a:p>
            <a:pPr marL="969963" indent="-803275">
              <a:buFont typeface="Wingdings" panose="05000000000000000000" pitchFamily="2" charset="2"/>
              <a:buChar char="v"/>
            </a:pPr>
            <a:r>
              <a:rPr lang="en-US" sz="2400" dirty="0" smtClean="0">
                <a:latin typeface="Times New Roman" panose="02020603050405020304" pitchFamily="18" charset="0"/>
                <a:cs typeface="Times New Roman" panose="02020603050405020304" pitchFamily="18" charset="0"/>
              </a:rPr>
              <a:t>Machine Translation</a:t>
            </a:r>
          </a:p>
          <a:p>
            <a:pPr marL="969963" indent="-803275">
              <a:buFont typeface="Wingdings" panose="05000000000000000000" pitchFamily="2" charset="2"/>
              <a:buChar char="v"/>
            </a:pPr>
            <a:r>
              <a:rPr lang="en-US" sz="2400" dirty="0" smtClean="0">
                <a:latin typeface="Times New Roman" panose="02020603050405020304" pitchFamily="18" charset="0"/>
                <a:cs typeface="Times New Roman" panose="02020603050405020304" pitchFamily="18" charset="0"/>
              </a:rPr>
              <a:t>Vision</a:t>
            </a:r>
          </a:p>
          <a:p>
            <a:pPr marL="969963" indent="-803275">
              <a:buFont typeface="Wingdings" panose="05000000000000000000" pitchFamily="2" charset="2"/>
              <a:buChar char="v"/>
            </a:pPr>
            <a:r>
              <a:rPr lang="en-US" sz="2400" dirty="0" smtClean="0">
                <a:solidFill>
                  <a:srgbClr val="FF0000"/>
                </a:solidFill>
                <a:latin typeface="Bell MT" panose="02020503060305020303" pitchFamily="18" charset="0"/>
              </a:rPr>
              <a:t>Drones  </a:t>
            </a:r>
          </a:p>
          <a:p>
            <a:pPr marL="969963" indent="-803275">
              <a:buFont typeface="Wingdings" panose="05000000000000000000" pitchFamily="2" charset="2"/>
              <a:buChar char="v"/>
            </a:pPr>
            <a:r>
              <a:rPr lang="en-US" sz="2400" dirty="0" smtClean="0">
                <a:solidFill>
                  <a:srgbClr val="FF0000"/>
                </a:solidFill>
                <a:latin typeface="Bell MT" panose="02020503060305020303" pitchFamily="18" charset="0"/>
              </a:rPr>
              <a:t>Medical </a:t>
            </a:r>
            <a:r>
              <a:rPr lang="en-US" sz="2400" dirty="0">
                <a:solidFill>
                  <a:srgbClr val="FF0000"/>
                </a:solidFill>
                <a:latin typeface="Bell MT" panose="02020503060305020303" pitchFamily="18" charset="0"/>
              </a:rPr>
              <a:t>diagnosis</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3241716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42245" y="3220"/>
            <a:ext cx="9144000" cy="6854780"/>
          </a:xfrm>
        </p:spPr>
        <p:txBody>
          <a:bodyPr>
            <a:noAutofit/>
          </a:bodyPr>
          <a:lstStyle/>
          <a:p>
            <a:pPr marL="0" indent="0">
              <a:lnSpc>
                <a:spcPct val="170000"/>
              </a:lnSpc>
              <a:buNone/>
            </a:pPr>
            <a:r>
              <a:rPr lang="en-US" sz="1800" b="1" dirty="0">
                <a:latin typeface="Times New Roman" pitchFamily="18" charset="0"/>
                <a:cs typeface="Times New Roman" pitchFamily="18" charset="0"/>
              </a:rPr>
              <a:t>    </a:t>
            </a:r>
            <a:r>
              <a:rPr lang="en-US" sz="1800" b="1" dirty="0" smtClean="0">
                <a:latin typeface="Times New Roman" pitchFamily="18" charset="0"/>
                <a:cs typeface="Times New Roman" pitchFamily="18" charset="0"/>
              </a:rPr>
              <a:t>What </a:t>
            </a:r>
            <a:r>
              <a:rPr lang="en-US" sz="1800" b="1" dirty="0">
                <a:latin typeface="Times New Roman" pitchFamily="18" charset="0"/>
                <a:cs typeface="Times New Roman" pitchFamily="18" charset="0"/>
              </a:rPr>
              <a:t>do we get from using AI technology instead of previous reactive technology? </a:t>
            </a:r>
          </a:p>
          <a:p>
            <a:pPr marL="0" indent="0">
              <a:buNone/>
            </a:pPr>
            <a:r>
              <a:rPr lang="en-US" sz="2000" dirty="0">
                <a:solidFill>
                  <a:prstClr val="black"/>
                </a:solidFill>
                <a:latin typeface="Bell MT" panose="02020503060305020303" pitchFamily="18" charset="0"/>
              </a:rPr>
              <a:t>Following are some main advantages of Artificial Intelligence:</a:t>
            </a:r>
            <a:endParaRPr lang="en-US" sz="1800" b="1" dirty="0">
              <a:latin typeface="Times New Roman" pitchFamily="18" charset="0"/>
              <a:cs typeface="Times New Roman" pitchFamily="18" charset="0"/>
            </a:endParaRPr>
          </a:p>
          <a:p>
            <a:pPr marL="0" indent="0">
              <a:lnSpc>
                <a:spcPct val="170000"/>
              </a:lnSpc>
              <a:buNone/>
            </a:pPr>
            <a:r>
              <a:rPr lang="en-US" sz="1800" b="1" dirty="0">
                <a:latin typeface="Times New Roman" pitchFamily="18" charset="0"/>
                <a:cs typeface="Times New Roman" pitchFamily="18" charset="0"/>
              </a:rPr>
              <a:t>A. High Accuracy with fewer errors </a:t>
            </a:r>
            <a:r>
              <a:rPr lang="en-US" sz="1800" dirty="0">
                <a:latin typeface="Times New Roman" pitchFamily="18" charset="0"/>
                <a:cs typeface="Times New Roman" pitchFamily="18" charset="0"/>
              </a:rPr>
              <a:t>as it made decisions as pre-experience or information.</a:t>
            </a:r>
          </a:p>
          <a:p>
            <a:pPr marL="0" indent="0">
              <a:lnSpc>
                <a:spcPct val="170000"/>
              </a:lnSpc>
              <a:buNone/>
            </a:pPr>
            <a:r>
              <a:rPr lang="en-US" sz="1800" b="1" dirty="0">
                <a:latin typeface="Times New Roman" pitchFamily="18" charset="0"/>
                <a:cs typeface="Times New Roman" pitchFamily="18" charset="0"/>
              </a:rPr>
              <a:t>B. High-Speed: </a:t>
            </a:r>
            <a:r>
              <a:rPr lang="en-US" sz="1800" dirty="0">
                <a:latin typeface="Times New Roman" pitchFamily="18" charset="0"/>
                <a:cs typeface="Times New Roman" pitchFamily="18" charset="0"/>
              </a:rPr>
              <a:t>AI systems can be of very high-speed and fast-decision making</a:t>
            </a:r>
          </a:p>
          <a:p>
            <a:pPr marL="0" indent="0">
              <a:lnSpc>
                <a:spcPct val="170000"/>
              </a:lnSpc>
              <a:buNone/>
            </a:pPr>
            <a:r>
              <a:rPr lang="en-US" sz="1800" b="1" dirty="0">
                <a:latin typeface="Times New Roman" pitchFamily="18" charset="0"/>
                <a:cs typeface="Times New Roman" pitchFamily="18" charset="0"/>
              </a:rPr>
              <a:t>C. High reliability</a:t>
            </a:r>
            <a:r>
              <a:rPr lang="en-US" sz="1800" dirty="0">
                <a:latin typeface="Times New Roman" pitchFamily="18" charset="0"/>
                <a:cs typeface="Times New Roman" pitchFamily="18" charset="0"/>
              </a:rPr>
              <a:t>: AI machines are highly reliable and can perform the same action multiple times with high accuracy.</a:t>
            </a:r>
          </a:p>
          <a:p>
            <a:pPr marL="0" indent="0">
              <a:lnSpc>
                <a:spcPct val="170000"/>
              </a:lnSpc>
              <a:buNone/>
            </a:pPr>
            <a:r>
              <a:rPr lang="en-US" sz="1800" b="1" dirty="0">
                <a:latin typeface="Times New Roman" pitchFamily="18" charset="0"/>
                <a:cs typeface="Times New Roman" pitchFamily="18" charset="0"/>
              </a:rPr>
              <a:t>D</a:t>
            </a:r>
            <a:r>
              <a:rPr lang="en-US" sz="1800" dirty="0">
                <a:latin typeface="Times New Roman" pitchFamily="18" charset="0"/>
                <a:cs typeface="Times New Roman" pitchFamily="18" charset="0"/>
              </a:rPr>
              <a:t>. </a:t>
            </a:r>
            <a:r>
              <a:rPr lang="en-US" sz="1800" b="1" dirty="0">
                <a:latin typeface="Times New Roman" pitchFamily="18" charset="0"/>
                <a:cs typeface="Times New Roman" pitchFamily="18" charset="0"/>
              </a:rPr>
              <a:t>Useful for risky areas: </a:t>
            </a:r>
            <a:r>
              <a:rPr lang="en-US" sz="1800" dirty="0">
                <a:latin typeface="Times New Roman" pitchFamily="18" charset="0"/>
                <a:cs typeface="Times New Roman" pitchFamily="18" charset="0"/>
              </a:rPr>
              <a:t>AI machines can be helpful in situations such as defusing a bomb, exploring the ocean floor, where to employ a human can be risky.</a:t>
            </a:r>
          </a:p>
          <a:p>
            <a:pPr marL="0" indent="0">
              <a:lnSpc>
                <a:spcPct val="170000"/>
              </a:lnSpc>
              <a:buNone/>
            </a:pPr>
            <a:r>
              <a:rPr lang="en-US" sz="1800" b="1" dirty="0">
                <a:latin typeface="Times New Roman" pitchFamily="18" charset="0"/>
                <a:cs typeface="Times New Roman" pitchFamily="18" charset="0"/>
              </a:rPr>
              <a:t>E. Digital Assistant: </a:t>
            </a:r>
            <a:r>
              <a:rPr lang="en-US" sz="1800" dirty="0">
                <a:latin typeface="Times New Roman" pitchFamily="18" charset="0"/>
                <a:cs typeface="Times New Roman" pitchFamily="18" charset="0"/>
              </a:rPr>
              <a:t>AI technology is currently used by various E-commerce websites to show the products as per customer requirements. </a:t>
            </a:r>
          </a:p>
          <a:p>
            <a:pPr marL="0" indent="0">
              <a:lnSpc>
                <a:spcPct val="170000"/>
              </a:lnSpc>
              <a:buNone/>
            </a:pPr>
            <a:r>
              <a:rPr lang="en-US" sz="1800" b="1" dirty="0">
                <a:latin typeface="Times New Roman" pitchFamily="18" charset="0"/>
                <a:cs typeface="Times New Roman" pitchFamily="18" charset="0"/>
              </a:rPr>
              <a:t>F. Useful as a public utility: S</a:t>
            </a:r>
            <a:r>
              <a:rPr lang="en-US" sz="1800" dirty="0">
                <a:latin typeface="Times New Roman" pitchFamily="18" charset="0"/>
                <a:cs typeface="Times New Roman" pitchFamily="18" charset="0"/>
              </a:rPr>
              <a:t>uch as a self driving car ,facial/message recognition for security purposes, Natural language processing (for search engines, for spelling checker etc.</a:t>
            </a:r>
          </a:p>
        </p:txBody>
      </p:sp>
      <p:sp>
        <p:nvSpPr>
          <p:cNvPr id="4" name="Slide Number Placeholder 3"/>
          <p:cNvSpPr>
            <a:spLocks noGrp="1"/>
          </p:cNvSpPr>
          <p:nvPr>
            <p:ph type="sldNum" sz="quarter" idx="4294967295"/>
          </p:nvPr>
        </p:nvSpPr>
        <p:spPr>
          <a:xfrm>
            <a:off x="8077200" y="6356351"/>
            <a:ext cx="2133600" cy="365125"/>
          </a:xfrm>
          <a:prstGeom prst="rect">
            <a:avLst/>
          </a:prstGeom>
        </p:spPr>
        <p:txBody>
          <a:bodyPr/>
          <a:lstStyle/>
          <a:p>
            <a:fld id="{0CB1EC29-38E7-474D-8F61-E37020D034A1}" type="slidenum">
              <a:rPr lang="en-US" smtClean="0"/>
              <a:pPr/>
              <a:t>28</a:t>
            </a:fld>
            <a:endParaRPr lang="en-US" dirty="0"/>
          </a:p>
        </p:txBody>
      </p:sp>
    </p:spTree>
    <p:extLst>
      <p:ext uri="{BB962C8B-B14F-4D97-AF65-F5344CB8AC3E}">
        <p14:creationId xmlns:p14="http://schemas.microsoft.com/office/powerpoint/2010/main" val="255135779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0"/>
            <a:ext cx="9144000" cy="7616780"/>
          </a:xfrm>
        </p:spPr>
        <p:txBody>
          <a:bodyPr>
            <a:noAutofit/>
          </a:bodyPr>
          <a:lstStyle/>
          <a:p>
            <a:pPr marL="0" indent="0">
              <a:buNone/>
            </a:pPr>
            <a:r>
              <a:rPr lang="en-US" sz="2400" b="1" dirty="0">
                <a:solidFill>
                  <a:prstClr val="black"/>
                </a:solidFill>
                <a:latin typeface="Bell MT" panose="02020503060305020303" pitchFamily="18" charset="0"/>
              </a:rPr>
              <a:t>     </a:t>
            </a:r>
            <a:r>
              <a:rPr lang="en-US" sz="2000" b="1" dirty="0" smtClean="0">
                <a:latin typeface="Times New Roman" pitchFamily="18" charset="0"/>
                <a:cs typeface="Times New Roman" pitchFamily="18" charset="0"/>
              </a:rPr>
              <a:t>Some </a:t>
            </a:r>
            <a:r>
              <a:rPr lang="en-US" sz="2000" b="1" dirty="0">
                <a:latin typeface="Times New Roman" pitchFamily="18" charset="0"/>
                <a:cs typeface="Times New Roman" pitchFamily="18" charset="0"/>
              </a:rPr>
              <a:t>of the disadvantages of AI are: </a:t>
            </a:r>
          </a:p>
          <a:p>
            <a:pPr marL="0" indent="0">
              <a:lnSpc>
                <a:spcPct val="170000"/>
              </a:lnSpc>
              <a:buNone/>
            </a:pPr>
            <a:r>
              <a:rPr lang="en-US" sz="1800" b="1" dirty="0">
                <a:latin typeface="Times New Roman" pitchFamily="18" charset="0"/>
                <a:cs typeface="Times New Roman" pitchFamily="18" charset="0"/>
              </a:rPr>
              <a:t>A. High Cost: </a:t>
            </a:r>
            <a:r>
              <a:rPr lang="en-US" sz="1800" dirty="0">
                <a:latin typeface="Times New Roman" pitchFamily="18" charset="0"/>
                <a:cs typeface="Times New Roman" pitchFamily="18" charset="0"/>
              </a:rPr>
              <a:t>The hardware and software requirement of AI is very costly as it requires lots of resource to meet current world requirements. </a:t>
            </a:r>
          </a:p>
          <a:p>
            <a:pPr marL="0" indent="0">
              <a:lnSpc>
                <a:spcPct val="170000"/>
              </a:lnSpc>
              <a:buNone/>
            </a:pPr>
            <a:r>
              <a:rPr lang="en-US" sz="1800" b="1" dirty="0">
                <a:latin typeface="Times New Roman" pitchFamily="18" charset="0"/>
                <a:cs typeface="Times New Roman" pitchFamily="18" charset="0"/>
              </a:rPr>
              <a:t>B. Can't think out of the box: </a:t>
            </a:r>
            <a:r>
              <a:rPr lang="en-US" sz="1800" dirty="0">
                <a:latin typeface="Times New Roman" pitchFamily="18" charset="0"/>
                <a:cs typeface="Times New Roman" pitchFamily="18" charset="0"/>
              </a:rPr>
              <a:t>Even we are making smarter machines with AI, but still they cannot work out of the box, as the robot will only do that work for which they are </a:t>
            </a:r>
            <a:r>
              <a:rPr lang="en-US" sz="1800" b="1" dirty="0">
                <a:latin typeface="Times New Roman" pitchFamily="18" charset="0"/>
                <a:cs typeface="Times New Roman" pitchFamily="18" charset="0"/>
              </a:rPr>
              <a:t>trained</a:t>
            </a:r>
            <a:r>
              <a:rPr lang="en-US" sz="1800" dirty="0">
                <a:latin typeface="Times New Roman" pitchFamily="18" charset="0"/>
                <a:cs typeface="Times New Roman" pitchFamily="18" charset="0"/>
              </a:rPr>
              <a:t>, or programmed. </a:t>
            </a:r>
          </a:p>
          <a:p>
            <a:pPr marL="0" indent="0">
              <a:lnSpc>
                <a:spcPct val="170000"/>
              </a:lnSpc>
              <a:buNone/>
            </a:pPr>
            <a:r>
              <a:rPr lang="en-US" sz="1800" b="1" dirty="0">
                <a:latin typeface="Times New Roman" pitchFamily="18" charset="0"/>
                <a:cs typeface="Times New Roman" pitchFamily="18" charset="0"/>
              </a:rPr>
              <a:t>C. No feelings and emotions: </a:t>
            </a:r>
            <a:r>
              <a:rPr lang="en-US" sz="1800" dirty="0">
                <a:latin typeface="Times New Roman" pitchFamily="18" charset="0"/>
                <a:cs typeface="Times New Roman" pitchFamily="18" charset="0"/>
              </a:rPr>
              <a:t>AI machines can be an outstanding performer, but still it does not have the feeling so it cannot make any kind of emotional attachment with humans, and may sometime be </a:t>
            </a:r>
            <a:r>
              <a:rPr lang="en-US" sz="1800" b="1" dirty="0">
                <a:latin typeface="Times New Roman" pitchFamily="18" charset="0"/>
                <a:cs typeface="Times New Roman" pitchFamily="18" charset="0"/>
              </a:rPr>
              <a:t>harmful</a:t>
            </a:r>
            <a:r>
              <a:rPr lang="en-US" sz="1800" dirty="0">
                <a:latin typeface="Times New Roman" pitchFamily="18" charset="0"/>
                <a:cs typeface="Times New Roman" pitchFamily="18" charset="0"/>
              </a:rPr>
              <a:t> for users if the proper care is not taken. </a:t>
            </a:r>
          </a:p>
          <a:p>
            <a:pPr marL="0" indent="0">
              <a:lnSpc>
                <a:spcPct val="170000"/>
              </a:lnSpc>
              <a:buNone/>
            </a:pPr>
            <a:r>
              <a:rPr lang="en-US" sz="1800" b="1" dirty="0">
                <a:latin typeface="Times New Roman" pitchFamily="18" charset="0"/>
                <a:cs typeface="Times New Roman" pitchFamily="18" charset="0"/>
              </a:rPr>
              <a:t>D. Increase dependence on machines: </a:t>
            </a:r>
            <a:r>
              <a:rPr lang="en-US" sz="1800" dirty="0">
                <a:latin typeface="Times New Roman" pitchFamily="18" charset="0"/>
                <a:cs typeface="Times New Roman" pitchFamily="18" charset="0"/>
              </a:rPr>
              <a:t>With the increment of technology, people are getting more dependent on devices and hence they are losing their mental capabilities. </a:t>
            </a:r>
          </a:p>
          <a:p>
            <a:pPr marL="0" indent="0">
              <a:lnSpc>
                <a:spcPct val="170000"/>
              </a:lnSpc>
              <a:buNone/>
            </a:pPr>
            <a:r>
              <a:rPr lang="en-US" sz="1800" b="1" dirty="0">
                <a:latin typeface="Times New Roman" pitchFamily="18" charset="0"/>
                <a:cs typeface="Times New Roman" pitchFamily="18" charset="0"/>
              </a:rPr>
              <a:t>E. No Original Creativity: </a:t>
            </a:r>
            <a:r>
              <a:rPr lang="en-US" sz="1800" dirty="0">
                <a:latin typeface="Times New Roman" pitchFamily="18" charset="0"/>
                <a:cs typeface="Times New Roman" pitchFamily="18" charset="0"/>
              </a:rPr>
              <a:t>As humans are so creative and can imagine some new ideas but still AI machines cannot beat this power of human intelligence and cannot be creative and imaginative. </a:t>
            </a:r>
            <a:endParaRPr lang="en-US" sz="2000" dirty="0">
              <a:latin typeface="Times New Roman" pitchFamily="18" charset="0"/>
              <a:cs typeface="Times New Roman" pitchFamily="18" charset="0"/>
            </a:endParaRPr>
          </a:p>
        </p:txBody>
      </p:sp>
      <p:sp>
        <p:nvSpPr>
          <p:cNvPr id="4" name="Slide Number Placeholder 3"/>
          <p:cNvSpPr>
            <a:spLocks noGrp="1"/>
          </p:cNvSpPr>
          <p:nvPr>
            <p:ph type="sldNum" sz="quarter" idx="4294967295"/>
          </p:nvPr>
        </p:nvSpPr>
        <p:spPr>
          <a:xfrm>
            <a:off x="8077200" y="6356351"/>
            <a:ext cx="2133600" cy="365125"/>
          </a:xfrm>
          <a:prstGeom prst="rect">
            <a:avLst/>
          </a:prstGeom>
        </p:spPr>
        <p:txBody>
          <a:bodyPr/>
          <a:lstStyle/>
          <a:p>
            <a:fld id="{0CB1EC29-38E7-474D-8F61-E37020D034A1}" type="slidenum">
              <a:rPr lang="en-US" smtClean="0"/>
              <a:pPr/>
              <a:t>29</a:t>
            </a:fld>
            <a:endParaRPr lang="en-US"/>
          </a:p>
        </p:txBody>
      </p:sp>
    </p:spTree>
    <p:extLst>
      <p:ext uri="{BB962C8B-B14F-4D97-AF65-F5344CB8AC3E}">
        <p14:creationId xmlns:p14="http://schemas.microsoft.com/office/powerpoint/2010/main" val="15927644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p:txBody>
          <a:bodyPr/>
          <a:lstStyle/>
          <a:p>
            <a:r>
              <a:rPr lang="en-US" altLang="en-US" sz="3600" b="1">
                <a:solidFill>
                  <a:schemeClr val="tx1"/>
                </a:solidFill>
                <a:latin typeface="Times New Roman" panose="02020603050405020304" pitchFamily="18" charset="0"/>
                <a:cs typeface="Times New Roman" panose="02020603050405020304" pitchFamily="18" charset="0"/>
              </a:rPr>
              <a:t>Introduction</a:t>
            </a:r>
          </a:p>
        </p:txBody>
      </p:sp>
      <p:sp>
        <p:nvSpPr>
          <p:cNvPr id="3" name="Content Placeholder 2"/>
          <p:cNvSpPr>
            <a:spLocks noGrp="1"/>
          </p:cNvSpPr>
          <p:nvPr>
            <p:ph idx="1"/>
          </p:nvPr>
        </p:nvSpPr>
        <p:spPr>
          <a:xfrm>
            <a:off x="2152650" y="1219200"/>
            <a:ext cx="8326438" cy="5257800"/>
          </a:xfrm>
        </p:spPr>
        <p:txBody>
          <a:bodyPr>
            <a:normAutofit fontScale="62500" lnSpcReduction="20000"/>
          </a:bodyPr>
          <a:lstStyle/>
          <a:p>
            <a:pPr>
              <a:spcBef>
                <a:spcPts val="488"/>
              </a:spcBef>
              <a:buFont typeface="Wingdings" panose="05000000000000000000" pitchFamily="2" charset="2"/>
              <a:buChar char="§"/>
              <a:tabLst>
                <a:tab pos="126206" algn="l"/>
                <a:tab pos="469106" algn="l"/>
                <a:tab pos="812006" algn="l"/>
                <a:tab pos="1154906" algn="l"/>
                <a:tab pos="1497806" algn="l"/>
                <a:tab pos="1840706" algn="l"/>
                <a:tab pos="2183606" algn="l"/>
                <a:tab pos="2526506" algn="l"/>
                <a:tab pos="2869406" algn="l"/>
                <a:tab pos="3212306" algn="l"/>
                <a:tab pos="3555206" algn="l"/>
                <a:tab pos="3898106" algn="l"/>
                <a:tab pos="4241006" algn="l"/>
                <a:tab pos="4583906" algn="l"/>
                <a:tab pos="4926806" algn="l"/>
                <a:tab pos="5269706" algn="l"/>
                <a:tab pos="5612606" algn="l"/>
                <a:tab pos="5955506" algn="l"/>
                <a:tab pos="6298406" algn="l"/>
                <a:tab pos="6641306" algn="l"/>
                <a:tab pos="6984206" algn="l"/>
              </a:tabLst>
              <a:defRPr/>
            </a:pPr>
            <a:r>
              <a:rPr lang="en-US" sz="2400" dirty="0">
                <a:latin typeface="Times New Roman" panose="02020603050405020304" pitchFamily="18" charset="0"/>
                <a:cs typeface="Times New Roman" panose="02020603050405020304" pitchFamily="18" charset="0"/>
              </a:rPr>
              <a:t>What is intelligence </a:t>
            </a:r>
            <a:r>
              <a:rPr lang="en-US" sz="2400" dirty="0" smtClean="0">
                <a:latin typeface="Times New Roman" panose="02020603050405020304" pitchFamily="18" charset="0"/>
                <a:cs typeface="Times New Roman" panose="02020603050405020304" pitchFamily="18" charset="0"/>
              </a:rPr>
              <a:t>?</a:t>
            </a:r>
          </a:p>
          <a:p>
            <a:pPr>
              <a:lnSpc>
                <a:spcPct val="150000"/>
              </a:lnSpc>
              <a:buFont typeface="Wingdings" pitchFamily="2" charset="2"/>
              <a:buChar char="Ø"/>
            </a:pPr>
            <a:r>
              <a:rPr lang="en-US" sz="2400" dirty="0">
                <a:latin typeface="Times New Roman" panose="02020603050405020304" pitchFamily="18" charset="0"/>
                <a:cs typeface="Times New Roman" panose="02020603050405020304" pitchFamily="18" charset="0"/>
              </a:rPr>
              <a:t>Artificial Intelligence is composed of two words Artificial and Intelligence. </a:t>
            </a:r>
          </a:p>
          <a:p>
            <a:pPr>
              <a:lnSpc>
                <a:spcPct val="150000"/>
              </a:lnSpc>
              <a:buFont typeface="Wingdings" pitchFamily="2" charset="2"/>
              <a:buChar char="Ø"/>
            </a:pPr>
            <a:r>
              <a:rPr lang="en-US" sz="2400" dirty="0">
                <a:latin typeface="Times New Roman" panose="02020603050405020304" pitchFamily="18" charset="0"/>
                <a:cs typeface="Times New Roman" panose="02020603050405020304" pitchFamily="18" charset="0"/>
              </a:rPr>
              <a:t>Artificial defines "man-made," and intelligence defines "thinking power", or “the ability to learn and solve problems” hence Artificial Intelligence means "a man-made thinking power." </a:t>
            </a:r>
          </a:p>
          <a:p>
            <a:pPr lvl="1">
              <a:spcBef>
                <a:spcPts val="488"/>
              </a:spcBef>
              <a:tabLst>
                <a:tab pos="126206" algn="l"/>
                <a:tab pos="469106" algn="l"/>
                <a:tab pos="812006" algn="l"/>
                <a:tab pos="1154906" algn="l"/>
                <a:tab pos="1497806" algn="l"/>
                <a:tab pos="1840706" algn="l"/>
                <a:tab pos="2183606" algn="l"/>
                <a:tab pos="2526506" algn="l"/>
                <a:tab pos="2869406" algn="l"/>
                <a:tab pos="3212306" algn="l"/>
                <a:tab pos="3555206" algn="l"/>
                <a:tab pos="3898106" algn="l"/>
                <a:tab pos="4241006" algn="l"/>
                <a:tab pos="4583906" algn="l"/>
                <a:tab pos="4926806" algn="l"/>
                <a:tab pos="5269706" algn="l"/>
                <a:tab pos="5612606" algn="l"/>
                <a:tab pos="5955506" algn="l"/>
                <a:tab pos="6298406" algn="l"/>
                <a:tab pos="6641306" algn="l"/>
                <a:tab pos="6984206" algn="l"/>
              </a:tabLst>
              <a:defRPr/>
            </a:pPr>
            <a:r>
              <a:rPr lang="en-US" sz="2400" dirty="0">
                <a:latin typeface="Times New Roman" panose="02020603050405020304" pitchFamily="18" charset="0"/>
                <a:cs typeface="Times New Roman" panose="02020603050405020304" pitchFamily="18" charset="0"/>
              </a:rPr>
              <a:t>“The capacity to learn and solve problems” (Webster dictionary)</a:t>
            </a:r>
          </a:p>
          <a:p>
            <a:pPr lvl="1">
              <a:spcBef>
                <a:spcPts val="488"/>
              </a:spcBef>
              <a:tabLst>
                <a:tab pos="126206" algn="l"/>
                <a:tab pos="469106" algn="l"/>
                <a:tab pos="812006" algn="l"/>
                <a:tab pos="1154906" algn="l"/>
                <a:tab pos="1497806" algn="l"/>
                <a:tab pos="1840706" algn="l"/>
                <a:tab pos="2183606" algn="l"/>
                <a:tab pos="2526506" algn="l"/>
                <a:tab pos="2869406" algn="l"/>
                <a:tab pos="3212306" algn="l"/>
                <a:tab pos="3555206" algn="l"/>
                <a:tab pos="3898106" algn="l"/>
                <a:tab pos="4241006" algn="l"/>
                <a:tab pos="4583906" algn="l"/>
                <a:tab pos="4926806" algn="l"/>
                <a:tab pos="5269706" algn="l"/>
                <a:tab pos="5612606" algn="l"/>
                <a:tab pos="5955506" algn="l"/>
                <a:tab pos="6298406" algn="l"/>
                <a:tab pos="6641306" algn="l"/>
                <a:tab pos="6984206" algn="l"/>
              </a:tabLst>
              <a:defRPr/>
            </a:pPr>
            <a:r>
              <a:rPr lang="en-US" sz="2400" dirty="0">
                <a:latin typeface="Times New Roman" panose="02020603050405020304" pitchFamily="18" charset="0"/>
                <a:cs typeface="Times New Roman" panose="02020603050405020304" pitchFamily="18" charset="0"/>
              </a:rPr>
              <a:t>The ability to think and act rationally</a:t>
            </a:r>
          </a:p>
          <a:p>
            <a:pPr marL="469106" lvl="1" indent="-126206">
              <a:spcBef>
                <a:spcPts val="488"/>
              </a:spcBef>
              <a:buFont typeface="Arial" charset="0"/>
              <a:buChar char="•"/>
              <a:tabLst>
                <a:tab pos="126206" algn="l"/>
                <a:tab pos="469106" algn="l"/>
                <a:tab pos="812006" algn="l"/>
                <a:tab pos="1154906" algn="l"/>
                <a:tab pos="1497806" algn="l"/>
                <a:tab pos="1840706" algn="l"/>
                <a:tab pos="2183606" algn="l"/>
                <a:tab pos="2526506" algn="l"/>
                <a:tab pos="2869406" algn="l"/>
                <a:tab pos="3212306" algn="l"/>
                <a:tab pos="3555206" algn="l"/>
                <a:tab pos="3898106" algn="l"/>
                <a:tab pos="4241006" algn="l"/>
                <a:tab pos="4583906" algn="l"/>
                <a:tab pos="4926806" algn="l"/>
                <a:tab pos="5269706" algn="l"/>
                <a:tab pos="5612606" algn="l"/>
                <a:tab pos="5955506" algn="l"/>
                <a:tab pos="6298406" algn="l"/>
                <a:tab pos="6641306" algn="l"/>
                <a:tab pos="6984206" algn="l"/>
              </a:tabLst>
              <a:defRPr/>
            </a:pPr>
            <a:r>
              <a:rPr lang="en-US" sz="2400" dirty="0">
                <a:latin typeface="Times New Roman" panose="02020603050405020304" pitchFamily="18" charset="0"/>
                <a:cs typeface="Times New Roman" panose="02020603050405020304" pitchFamily="18" charset="0"/>
              </a:rPr>
              <a:t>Intelligence is the ability of </a:t>
            </a:r>
            <a:r>
              <a:rPr lang="en-US" sz="2400" b="1" i="1" dirty="0">
                <a:solidFill>
                  <a:schemeClr val="tx1"/>
                </a:solidFill>
                <a:latin typeface="Times New Roman" panose="02020603050405020304" pitchFamily="18" charset="0"/>
                <a:cs typeface="Times New Roman" panose="02020603050405020304" pitchFamily="18" charset="0"/>
              </a:rPr>
              <a:t>observing</a:t>
            </a:r>
            <a:r>
              <a:rPr lang="en-US" sz="2400" b="1" dirty="0">
                <a:solidFill>
                  <a:schemeClr val="tx1"/>
                </a:solidFill>
                <a:latin typeface="Times New Roman" panose="02020603050405020304" pitchFamily="18" charset="0"/>
                <a:cs typeface="Times New Roman" panose="02020603050405020304" pitchFamily="18" charset="0"/>
              </a:rPr>
              <a:t>, </a:t>
            </a:r>
            <a:r>
              <a:rPr lang="en-US" sz="2400" b="1" i="1" dirty="0">
                <a:solidFill>
                  <a:schemeClr val="tx1"/>
                </a:solidFill>
                <a:latin typeface="Times New Roman" panose="02020603050405020304" pitchFamily="18" charset="0"/>
                <a:cs typeface="Times New Roman" panose="02020603050405020304" pitchFamily="18" charset="0"/>
              </a:rPr>
              <a:t>learning</a:t>
            </a:r>
            <a:r>
              <a:rPr lang="en-US" sz="2400" b="1" dirty="0">
                <a:solidFill>
                  <a:schemeClr val="tx1"/>
                </a:solidFill>
                <a:latin typeface="Times New Roman" panose="02020603050405020304" pitchFamily="18" charset="0"/>
                <a:cs typeface="Times New Roman" panose="02020603050405020304" pitchFamily="18" charset="0"/>
              </a:rPr>
              <a:t>, </a:t>
            </a:r>
            <a:r>
              <a:rPr lang="en-US" sz="2400" b="1" i="1" dirty="0">
                <a:solidFill>
                  <a:schemeClr val="tx1"/>
                </a:solidFill>
                <a:latin typeface="Times New Roman" panose="02020603050405020304" pitchFamily="18" charset="0"/>
                <a:cs typeface="Times New Roman" panose="02020603050405020304" pitchFamily="18" charset="0"/>
              </a:rPr>
              <a:t>remembering</a:t>
            </a:r>
            <a:r>
              <a:rPr lang="en-US" sz="2400" b="1" dirty="0">
                <a:solidFill>
                  <a:schemeClr val="tx1"/>
                </a:solidFill>
                <a:latin typeface="Times New Roman" panose="02020603050405020304" pitchFamily="18" charset="0"/>
                <a:cs typeface="Times New Roman" panose="02020603050405020304" pitchFamily="18" charset="0"/>
              </a:rPr>
              <a:t> and </a:t>
            </a:r>
            <a:r>
              <a:rPr lang="en-US" sz="2400" b="1" i="1" dirty="0">
                <a:solidFill>
                  <a:schemeClr val="tx1"/>
                </a:solidFill>
                <a:latin typeface="Times New Roman" panose="02020603050405020304" pitchFamily="18" charset="0"/>
                <a:cs typeface="Times New Roman" panose="02020603050405020304" pitchFamily="18" charset="0"/>
              </a:rPr>
              <a:t>reasoning</a:t>
            </a:r>
            <a:r>
              <a:rPr lang="en-US" sz="2400" dirty="0">
                <a:latin typeface="Times New Roman" panose="02020603050405020304" pitchFamily="18" charset="0"/>
                <a:cs typeface="Times New Roman" panose="02020603050405020304" pitchFamily="18" charset="0"/>
              </a:rPr>
              <a:t> something.</a:t>
            </a:r>
          </a:p>
          <a:p>
            <a:pPr>
              <a:lnSpc>
                <a:spcPct val="120000"/>
              </a:lnSpc>
              <a:buFont typeface="Wingdings" panose="05000000000000000000" pitchFamily="2" charset="2"/>
              <a:buChar char="§"/>
              <a:defRPr/>
            </a:pPr>
            <a:r>
              <a:rPr lang="en-US" sz="2400" dirty="0">
                <a:latin typeface="Times New Roman" panose="02020603050405020304" pitchFamily="18" charset="0"/>
                <a:cs typeface="Times New Roman" panose="02020603050405020304" pitchFamily="18" charset="0"/>
              </a:rPr>
              <a:t>This course focuses on </a:t>
            </a:r>
            <a:r>
              <a:rPr lang="en-US" sz="2400" b="1" i="1" dirty="0">
                <a:solidFill>
                  <a:schemeClr val="tx1"/>
                </a:solidFill>
                <a:latin typeface="Times New Roman" panose="02020603050405020304" pitchFamily="18" charset="0"/>
                <a:cs typeface="Times New Roman" panose="02020603050405020304" pitchFamily="18" charset="0"/>
              </a:rPr>
              <a:t>computational intelligence</a:t>
            </a:r>
            <a:r>
              <a:rPr lang="en-US" sz="2400" dirty="0">
                <a:latin typeface="Times New Roman" panose="02020603050405020304" pitchFamily="18" charset="0"/>
                <a:cs typeface="Times New Roman" panose="02020603050405020304" pitchFamily="18" charset="0"/>
              </a:rPr>
              <a:t>: </a:t>
            </a:r>
          </a:p>
          <a:p>
            <a:pPr lvl="1">
              <a:lnSpc>
                <a:spcPct val="120000"/>
              </a:lnSpc>
              <a:defRPr/>
            </a:pPr>
            <a:r>
              <a:rPr lang="en-US" sz="2400" dirty="0">
                <a:latin typeface="Times New Roman" panose="02020603050405020304" pitchFamily="18" charset="0"/>
                <a:cs typeface="Times New Roman" panose="02020603050405020304" pitchFamily="18" charset="0"/>
              </a:rPr>
              <a:t>Trying to understand the computational principles behind intelligent behavior</a:t>
            </a:r>
          </a:p>
          <a:p>
            <a:pPr>
              <a:buFont typeface="Wingdings" panose="05000000000000000000" pitchFamily="2" charset="2"/>
              <a:buChar char="§"/>
              <a:defRPr/>
            </a:pPr>
            <a:r>
              <a:rPr lang="en-US" sz="2400" dirty="0">
                <a:latin typeface="Times New Roman" panose="02020603050405020304" pitchFamily="18" charset="0"/>
                <a:cs typeface="Times New Roman" panose="02020603050405020304" pitchFamily="18" charset="0"/>
              </a:rPr>
              <a:t>Top languages for AI</a:t>
            </a:r>
          </a:p>
          <a:p>
            <a:pPr lvl="1">
              <a:defRPr/>
            </a:pPr>
            <a:r>
              <a:rPr lang="en-US" sz="2400" dirty="0">
                <a:latin typeface="Times New Roman" panose="02020603050405020304" pitchFamily="18" charset="0"/>
                <a:cs typeface="Times New Roman" panose="02020603050405020304" pitchFamily="18" charset="0"/>
              </a:rPr>
              <a:t>Python</a:t>
            </a:r>
          </a:p>
          <a:p>
            <a:pPr lvl="1">
              <a:defRPr/>
            </a:pPr>
            <a:r>
              <a:rPr lang="en-US" sz="2400" dirty="0">
                <a:latin typeface="Times New Roman" panose="02020603050405020304" pitchFamily="18" charset="0"/>
                <a:cs typeface="Times New Roman" panose="02020603050405020304" pitchFamily="18" charset="0"/>
              </a:rPr>
              <a:t>Prolog</a:t>
            </a:r>
          </a:p>
          <a:p>
            <a:pPr lvl="1">
              <a:defRPr/>
            </a:pPr>
            <a:r>
              <a:rPr lang="en-US" sz="2400" dirty="0">
                <a:latin typeface="Times New Roman" panose="02020603050405020304" pitchFamily="18" charset="0"/>
                <a:cs typeface="Times New Roman" panose="02020603050405020304" pitchFamily="18" charset="0"/>
              </a:rPr>
              <a:t>R</a:t>
            </a:r>
          </a:p>
          <a:p>
            <a:pPr lvl="1">
              <a:defRPr/>
            </a:pPr>
            <a:r>
              <a:rPr lang="en-US" sz="2400" dirty="0">
                <a:latin typeface="Times New Roman" panose="02020603050405020304" pitchFamily="18" charset="0"/>
                <a:cs typeface="Times New Roman" panose="02020603050405020304" pitchFamily="18" charset="0"/>
              </a:rPr>
              <a:t>Lisp</a:t>
            </a:r>
          </a:p>
          <a:p>
            <a:pPr lvl="1">
              <a:defRPr/>
            </a:pPr>
            <a:r>
              <a:rPr lang="en-US" sz="2400" dirty="0">
                <a:latin typeface="Times New Roman" panose="02020603050405020304" pitchFamily="18" charset="0"/>
                <a:cs typeface="Times New Roman" panose="02020603050405020304" pitchFamily="18" charset="0"/>
              </a:rPr>
              <a:t>Java</a:t>
            </a:r>
          </a:p>
          <a:p>
            <a:pPr marL="469106" lvl="1" indent="-126206">
              <a:spcBef>
                <a:spcPts val="488"/>
              </a:spcBef>
              <a:buFont typeface="Arial" charset="0"/>
              <a:buChar char="•"/>
              <a:tabLst>
                <a:tab pos="126206" algn="l"/>
                <a:tab pos="469106" algn="l"/>
                <a:tab pos="812006" algn="l"/>
                <a:tab pos="1154906" algn="l"/>
                <a:tab pos="1497806" algn="l"/>
                <a:tab pos="1840706" algn="l"/>
                <a:tab pos="2183606" algn="l"/>
                <a:tab pos="2526506" algn="l"/>
                <a:tab pos="2869406" algn="l"/>
                <a:tab pos="3212306" algn="l"/>
                <a:tab pos="3555206" algn="l"/>
                <a:tab pos="3898106" algn="l"/>
                <a:tab pos="4241006" algn="l"/>
                <a:tab pos="4583906" algn="l"/>
                <a:tab pos="4926806" algn="l"/>
                <a:tab pos="5269706" algn="l"/>
                <a:tab pos="5612606" algn="l"/>
                <a:tab pos="5955506" algn="l"/>
                <a:tab pos="6298406" algn="l"/>
                <a:tab pos="6641306" algn="l"/>
                <a:tab pos="6984206" algn="l"/>
              </a:tabLst>
              <a:defRPr/>
            </a:pPr>
            <a:endParaRPr lang="en-US" sz="3200" dirty="0">
              <a:latin typeface="Times New Roman" panose="02020603050405020304" pitchFamily="18" charset="0"/>
              <a:cs typeface="Times New Roman" panose="02020603050405020304" pitchFamily="18" charset="0"/>
            </a:endParaRPr>
          </a:p>
          <a:p>
            <a:pPr marL="126206" indent="-126206">
              <a:spcBef>
                <a:spcPts val="488"/>
              </a:spcBef>
              <a:buFont typeface="Arial" charset="0"/>
              <a:buChar char="•"/>
              <a:tabLst>
                <a:tab pos="126206" algn="l"/>
                <a:tab pos="469106" algn="l"/>
                <a:tab pos="812006" algn="l"/>
                <a:tab pos="1154906" algn="l"/>
                <a:tab pos="1497806" algn="l"/>
                <a:tab pos="1840706" algn="l"/>
                <a:tab pos="2183606" algn="l"/>
                <a:tab pos="2526506" algn="l"/>
                <a:tab pos="2869406" algn="l"/>
                <a:tab pos="3212306" algn="l"/>
                <a:tab pos="3555206" algn="l"/>
                <a:tab pos="3898106" algn="l"/>
                <a:tab pos="4241006" algn="l"/>
                <a:tab pos="4583906" algn="l"/>
                <a:tab pos="4926806" algn="l"/>
                <a:tab pos="5269706" algn="l"/>
                <a:tab pos="5612606" algn="l"/>
                <a:tab pos="5955506" algn="l"/>
                <a:tab pos="6298406" algn="l"/>
                <a:tab pos="6641306" algn="l"/>
                <a:tab pos="6984206" algn="l"/>
              </a:tabLst>
              <a:defRPr/>
            </a:pPr>
            <a:endParaRPr lang="en-US" sz="2250" dirty="0"/>
          </a:p>
        </p:txBody>
      </p:sp>
      <p:sp>
        <p:nvSpPr>
          <p:cNvPr id="2" name="Slide Number Placeholder 1"/>
          <p:cNvSpPr>
            <a:spLocks noGrp="1"/>
          </p:cNvSpPr>
          <p:nvPr>
            <p:ph type="sldNum" idx="10"/>
          </p:nvPr>
        </p:nvSpPr>
        <p:spPr/>
        <p:txBody>
          <a:bodyPr/>
          <a:lstStyle/>
          <a:p>
            <a:pPr>
              <a:defRPr/>
            </a:pPr>
            <a:fld id="{0E48A468-9501-47D9-8FF1-65A5FB15EF18}" type="slidenum">
              <a:rPr lang="en-US" altLang="en-US" smtClean="0"/>
              <a:pPr>
                <a:defRPr/>
              </a:pPr>
              <a:t>3</a:t>
            </a:fld>
            <a:endParaRPr lang="en-US" altLang="en-US"/>
          </a:p>
        </p:txBody>
      </p:sp>
    </p:spTree>
    <p:extLst>
      <p:ext uri="{BB962C8B-B14F-4D97-AF65-F5344CB8AC3E}">
        <p14:creationId xmlns:p14="http://schemas.microsoft.com/office/powerpoint/2010/main" val="47555238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9659"/>
            <a:ext cx="9144000" cy="4525963"/>
          </a:xfrm>
        </p:spPr>
        <p:txBody>
          <a:bodyPr>
            <a:normAutofit/>
          </a:bodyPr>
          <a:lstStyle/>
          <a:p>
            <a:pPr marL="571500" indent="0">
              <a:lnSpc>
                <a:spcPts val="1165"/>
              </a:lnSpc>
              <a:spcBef>
                <a:spcPts val="0"/>
              </a:spcBef>
              <a:spcAft>
                <a:spcPts val="0"/>
              </a:spcAft>
              <a:buNone/>
            </a:pPr>
            <a:endParaRPr lang="en-US" sz="2400" b="1" dirty="0">
              <a:latin typeface="Times New Roman" panose="02020603050405020304" pitchFamily="18" charset="0"/>
              <a:ea typeface="Times New Roman" panose="02020603050405020304" pitchFamily="18" charset="0"/>
              <a:cs typeface="Times New Roman" panose="02020603050405020304" pitchFamily="18" charset="0"/>
            </a:endParaRPr>
          </a:p>
          <a:p>
            <a:pPr marL="571500" indent="0">
              <a:lnSpc>
                <a:spcPts val="1165"/>
              </a:lnSpc>
              <a:spcBef>
                <a:spcPts val="0"/>
              </a:spcBef>
              <a:spcAft>
                <a:spcPts val="0"/>
              </a:spcAft>
              <a:buNone/>
            </a:pPr>
            <a:r>
              <a:rPr lang="en-US" sz="2400" b="1" dirty="0" smtClean="0">
                <a:solidFill>
                  <a:prstClr val="black"/>
                </a:solidFill>
                <a:latin typeface="Bell MT" panose="02020503060305020303" pitchFamily="18" charset="0"/>
              </a:rPr>
              <a:t>History </a:t>
            </a:r>
            <a:r>
              <a:rPr lang="en-US" sz="2400" b="1" dirty="0">
                <a:solidFill>
                  <a:prstClr val="black"/>
                </a:solidFill>
                <a:latin typeface="Bell MT" panose="02020503060305020303" pitchFamily="18" charset="0"/>
              </a:rPr>
              <a:t>of AI</a:t>
            </a:r>
          </a:p>
          <a:p>
            <a:pPr lvl="0">
              <a:buFont typeface="Wingdings" panose="05000000000000000000" pitchFamily="2" charset="2"/>
              <a:buChar char="Ø"/>
            </a:pPr>
            <a:r>
              <a:rPr lang="en-US" sz="2000" dirty="0">
                <a:solidFill>
                  <a:prstClr val="black"/>
                </a:solidFill>
                <a:latin typeface="Bell MT" panose="02020503060305020303" pitchFamily="18" charset="0"/>
              </a:rPr>
              <a:t>Artificial Intelligence is not a new word and not a new technology for researchers. </a:t>
            </a:r>
          </a:p>
          <a:p>
            <a:pPr lvl="0">
              <a:buFont typeface="Wingdings" panose="05000000000000000000" pitchFamily="2" charset="2"/>
              <a:buChar char="Ø"/>
            </a:pPr>
            <a:r>
              <a:rPr lang="en-US" sz="2000" dirty="0">
                <a:solidFill>
                  <a:prstClr val="black"/>
                </a:solidFill>
                <a:latin typeface="Bell MT" panose="02020503060305020303" pitchFamily="18" charset="0"/>
              </a:rPr>
              <a:t>This technology is much older than you would imagine. </a:t>
            </a:r>
          </a:p>
          <a:p>
            <a:pPr lvl="0">
              <a:buFont typeface="Wingdings" panose="05000000000000000000" pitchFamily="2" charset="2"/>
              <a:buChar char="Ø"/>
            </a:pPr>
            <a:r>
              <a:rPr lang="en-US" sz="2000" dirty="0">
                <a:solidFill>
                  <a:prstClr val="black"/>
                </a:solidFill>
                <a:latin typeface="Bell MT" panose="02020503060305020303" pitchFamily="18" charset="0"/>
              </a:rPr>
              <a:t>Even there are the myths of Mechanical men in Ancient Greek and Egyptian Myths. </a:t>
            </a:r>
          </a:p>
          <a:p>
            <a:pPr lvl="0">
              <a:buFont typeface="Wingdings" panose="05000000000000000000" pitchFamily="2" charset="2"/>
              <a:buChar char="Ø"/>
            </a:pPr>
            <a:r>
              <a:rPr lang="en-US" sz="2000" dirty="0">
                <a:solidFill>
                  <a:prstClr val="black"/>
                </a:solidFill>
                <a:latin typeface="Bell MT" panose="02020503060305020303" pitchFamily="18" charset="0"/>
              </a:rPr>
              <a:t>The following are some milestones in the history of AI which define the journey from the AI generation to till date development (see Figure 3.3).</a:t>
            </a:r>
          </a:p>
          <a:p>
            <a:pPr marL="0" indent="0">
              <a:buNone/>
            </a:pPr>
            <a:endParaRPr lang="en-US" sz="2000" dirty="0">
              <a:latin typeface="Times New Roman" pitchFamily="18" charset="0"/>
              <a:cs typeface="Times New Roman" pitchFamily="18" charset="0"/>
            </a:endParaRPr>
          </a:p>
        </p:txBody>
      </p:sp>
      <p:sp>
        <p:nvSpPr>
          <p:cNvPr id="4" name="Slide Number Placeholder 3"/>
          <p:cNvSpPr>
            <a:spLocks noGrp="1"/>
          </p:cNvSpPr>
          <p:nvPr>
            <p:ph type="sldNum" sz="quarter" idx="4294967295"/>
          </p:nvPr>
        </p:nvSpPr>
        <p:spPr>
          <a:xfrm>
            <a:off x="8077200" y="6356351"/>
            <a:ext cx="2133600" cy="365125"/>
          </a:xfrm>
          <a:prstGeom prst="rect">
            <a:avLst/>
          </a:prstGeom>
        </p:spPr>
        <p:txBody>
          <a:bodyPr/>
          <a:lstStyle/>
          <a:p>
            <a:fld id="{0CB1EC29-38E7-474D-8F61-E37020D034A1}" type="slidenum">
              <a:rPr lang="en-US" smtClean="0"/>
              <a:pPr/>
              <a:t>30</a:t>
            </a:fld>
            <a:endParaRPr lang="en-US"/>
          </a:p>
        </p:txBody>
      </p:sp>
      <p:sp>
        <p:nvSpPr>
          <p:cNvPr id="2" name="Rectangle 1"/>
          <p:cNvSpPr/>
          <p:nvPr/>
        </p:nvSpPr>
        <p:spPr>
          <a:xfrm>
            <a:off x="3474593" y="6363029"/>
            <a:ext cx="4602607" cy="369332"/>
          </a:xfrm>
          <a:prstGeom prst="rect">
            <a:avLst/>
          </a:prstGeom>
        </p:spPr>
        <p:txBody>
          <a:bodyPr wrap="none">
            <a:spAutoFit/>
          </a:bodyPr>
          <a:lstStyle/>
          <a:p>
            <a:pPr lvl="0"/>
            <a:r>
              <a:rPr lang="en-US" i="1" dirty="0">
                <a:solidFill>
                  <a:srgbClr val="000000"/>
                </a:solidFill>
                <a:latin typeface="Times New Roman" panose="02020603050405020304" pitchFamily="18" charset="0"/>
                <a:ea typeface="Times New Roman" panose="02020603050405020304" pitchFamily="18" charset="0"/>
              </a:rPr>
              <a:t>Figure 3.3 History of Artificial Intelligence (AI)</a:t>
            </a:r>
            <a:endParaRPr lang="en-US" dirty="0">
              <a:solidFill>
                <a:prstClr val="black"/>
              </a:solidFill>
            </a:endParaRPr>
          </a:p>
        </p:txBody>
      </p:sp>
      <p:pic>
        <p:nvPicPr>
          <p:cNvPr id="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0358" y="2655546"/>
            <a:ext cx="8534400" cy="3734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9103526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152650" y="1011797"/>
            <a:ext cx="7886700" cy="5693803"/>
          </a:xfrm>
        </p:spPr>
        <p:txBody>
          <a:bodyPr>
            <a:normAutofit fontScale="70000" lnSpcReduction="20000"/>
          </a:bodyPr>
          <a:lstStyle/>
          <a:p>
            <a:pPr marL="0" indent="0">
              <a:buNone/>
            </a:pPr>
            <a:r>
              <a:rPr lang="en-US" b="1" dirty="0">
                <a:latin typeface="Bell MT" panose="02020503060305020303" pitchFamily="18" charset="0"/>
              </a:rPr>
              <a:t>A. </a:t>
            </a:r>
            <a:r>
              <a:rPr lang="en-US" dirty="0">
                <a:latin typeface="Bell MT" panose="02020503060305020303" pitchFamily="18" charset="0"/>
              </a:rPr>
              <a:t>Maturation of Artificial Intelligence (1943-1952)</a:t>
            </a:r>
          </a:p>
          <a:p>
            <a:pPr>
              <a:buFont typeface="Wingdings" panose="05000000000000000000" pitchFamily="2" charset="2"/>
              <a:buChar char="Ø"/>
            </a:pPr>
            <a:r>
              <a:rPr lang="en-US" b="1" dirty="0">
                <a:latin typeface="Bell MT" panose="02020503060305020303" pitchFamily="18" charset="0"/>
              </a:rPr>
              <a:t>The year 1943</a:t>
            </a:r>
            <a:r>
              <a:rPr lang="en-US" dirty="0">
                <a:latin typeface="Bell MT" panose="02020503060305020303" pitchFamily="18" charset="0"/>
              </a:rPr>
              <a:t>: Warren McCulloch and Walter pits are </a:t>
            </a:r>
            <a:r>
              <a:rPr lang="en-US" b="1" dirty="0">
                <a:latin typeface="Bell MT" panose="02020503060305020303" pitchFamily="18" charset="0"/>
              </a:rPr>
              <a:t>proposed a model of artificial neurons</a:t>
            </a:r>
            <a:r>
              <a:rPr lang="en-US" dirty="0">
                <a:latin typeface="Bell MT" panose="02020503060305020303" pitchFamily="18" charset="0"/>
              </a:rPr>
              <a:t>.</a:t>
            </a:r>
          </a:p>
          <a:p>
            <a:pPr>
              <a:buFont typeface="Wingdings" panose="05000000000000000000" pitchFamily="2" charset="2"/>
              <a:buChar char="Ø"/>
            </a:pPr>
            <a:r>
              <a:rPr lang="en-US" b="1" dirty="0">
                <a:latin typeface="Bell MT" panose="02020503060305020303" pitchFamily="18" charset="0"/>
              </a:rPr>
              <a:t>The year 1949</a:t>
            </a:r>
            <a:r>
              <a:rPr lang="en-US" dirty="0">
                <a:latin typeface="Bell MT" panose="02020503060305020303" pitchFamily="18" charset="0"/>
              </a:rPr>
              <a:t>: Donald </a:t>
            </a:r>
            <a:r>
              <a:rPr lang="en-US" dirty="0" err="1">
                <a:latin typeface="Bell MT" panose="02020503060305020303" pitchFamily="18" charset="0"/>
              </a:rPr>
              <a:t>Hebb</a:t>
            </a:r>
            <a:r>
              <a:rPr lang="en-US" dirty="0">
                <a:latin typeface="Bell MT" panose="02020503060305020303" pitchFamily="18" charset="0"/>
              </a:rPr>
              <a:t> modifying the </a:t>
            </a:r>
            <a:r>
              <a:rPr lang="en-US" b="1" dirty="0">
                <a:latin typeface="Bell MT" panose="02020503060305020303" pitchFamily="18" charset="0"/>
              </a:rPr>
              <a:t>connection strength between neurons.</a:t>
            </a:r>
            <a:r>
              <a:rPr lang="en-US" dirty="0">
                <a:latin typeface="Bell MT" panose="02020503060305020303" pitchFamily="18" charset="0"/>
              </a:rPr>
              <a:t> His rule is now called </a:t>
            </a:r>
            <a:r>
              <a:rPr lang="en-US" dirty="0" err="1">
                <a:latin typeface="Bell MT" panose="02020503060305020303" pitchFamily="18" charset="0"/>
              </a:rPr>
              <a:t>Hebbian</a:t>
            </a:r>
            <a:r>
              <a:rPr lang="en-US" dirty="0">
                <a:latin typeface="Bell MT" panose="02020503060305020303" pitchFamily="18" charset="0"/>
              </a:rPr>
              <a:t> learning.</a:t>
            </a:r>
          </a:p>
          <a:p>
            <a:pPr>
              <a:buFont typeface="Wingdings" panose="05000000000000000000" pitchFamily="2" charset="2"/>
              <a:buChar char="Ø"/>
            </a:pPr>
            <a:r>
              <a:rPr lang="en-US" b="1" dirty="0">
                <a:latin typeface="Bell MT" panose="02020503060305020303" pitchFamily="18" charset="0"/>
              </a:rPr>
              <a:t>The year 1950</a:t>
            </a:r>
            <a:r>
              <a:rPr lang="en-US" dirty="0">
                <a:latin typeface="Bell MT" panose="02020503060305020303" pitchFamily="18" charset="0"/>
              </a:rPr>
              <a:t>: Alan Turing proposed a test can check the machine's ability to exhibit intelligent behavior </a:t>
            </a:r>
            <a:r>
              <a:rPr lang="en-US" b="1" dirty="0">
                <a:latin typeface="Bell MT" panose="02020503060305020303" pitchFamily="18" charset="0"/>
              </a:rPr>
              <a:t>equivalent to human intelligence</a:t>
            </a:r>
            <a:r>
              <a:rPr lang="en-US" dirty="0">
                <a:latin typeface="Bell MT" panose="02020503060305020303" pitchFamily="18" charset="0"/>
              </a:rPr>
              <a:t>, called a </a:t>
            </a:r>
            <a:r>
              <a:rPr lang="en-US" b="1" dirty="0">
                <a:latin typeface="Bell MT" panose="02020503060305020303" pitchFamily="18" charset="0"/>
              </a:rPr>
              <a:t>Turing test</a:t>
            </a:r>
            <a:r>
              <a:rPr lang="en-US" dirty="0">
                <a:latin typeface="Bell MT" panose="02020503060305020303" pitchFamily="18" charset="0"/>
              </a:rPr>
              <a:t>.</a:t>
            </a:r>
          </a:p>
          <a:p>
            <a:pPr marL="0" indent="0">
              <a:buNone/>
            </a:pPr>
            <a:r>
              <a:rPr lang="en-US" b="1" dirty="0">
                <a:latin typeface="Bell MT" panose="02020503060305020303" pitchFamily="18" charset="0"/>
              </a:rPr>
              <a:t>B. </a:t>
            </a:r>
            <a:r>
              <a:rPr lang="en-US" dirty="0">
                <a:latin typeface="Bell MT" panose="02020503060305020303" pitchFamily="18" charset="0"/>
              </a:rPr>
              <a:t>The birth of Artificial Intelligence (1952-1956)</a:t>
            </a:r>
          </a:p>
          <a:p>
            <a:pPr>
              <a:buFont typeface="Wingdings" panose="05000000000000000000" pitchFamily="2" charset="2"/>
              <a:buChar char="Ø"/>
            </a:pPr>
            <a:r>
              <a:rPr lang="en-US" b="1" dirty="0">
                <a:latin typeface="Bell MT" panose="02020503060305020303" pitchFamily="18" charset="0"/>
              </a:rPr>
              <a:t>The year 1955</a:t>
            </a:r>
            <a:r>
              <a:rPr lang="en-US" dirty="0">
                <a:latin typeface="Bell MT" panose="02020503060305020303" pitchFamily="18" charset="0"/>
              </a:rPr>
              <a:t>: An Allen Newell and Herbert A. Simon created the "</a:t>
            </a:r>
            <a:r>
              <a:rPr lang="en-US" b="1" dirty="0">
                <a:latin typeface="Bell MT" panose="02020503060305020303" pitchFamily="18" charset="0"/>
              </a:rPr>
              <a:t>first artificial intelligence program</a:t>
            </a:r>
            <a:r>
              <a:rPr lang="en-US" dirty="0">
                <a:latin typeface="Bell MT" panose="02020503060305020303" pitchFamily="18" charset="0"/>
              </a:rPr>
              <a:t>" Which was named "Logic Theorist". </a:t>
            </a:r>
          </a:p>
          <a:p>
            <a:pPr>
              <a:buFont typeface="Wingdings" panose="05000000000000000000" pitchFamily="2" charset="2"/>
              <a:buChar char="Ø"/>
            </a:pPr>
            <a:r>
              <a:rPr lang="en-US" b="1" dirty="0">
                <a:latin typeface="Bell MT" panose="02020503060305020303" pitchFamily="18" charset="0"/>
              </a:rPr>
              <a:t>The year 1956</a:t>
            </a:r>
            <a:r>
              <a:rPr lang="en-US" dirty="0">
                <a:latin typeface="Bell MT" panose="02020503060305020303" pitchFamily="18" charset="0"/>
              </a:rPr>
              <a:t>: John McCarthy ,AI coined as an academic field. At that time high-level computer languages such as </a:t>
            </a:r>
            <a:r>
              <a:rPr lang="en-US" b="1" dirty="0">
                <a:latin typeface="Bell MT" panose="02020503060305020303" pitchFamily="18" charset="0"/>
              </a:rPr>
              <a:t>FORTRAN, LISP, or COBOL </a:t>
            </a:r>
            <a:r>
              <a:rPr lang="en-US" dirty="0">
                <a:latin typeface="Bell MT" panose="02020503060305020303" pitchFamily="18" charset="0"/>
              </a:rPr>
              <a:t>were invented.</a:t>
            </a:r>
            <a:r>
              <a:rPr lang="en-US" sz="1500" dirty="0">
                <a:latin typeface="Bell MT" panose="02020503060305020303" pitchFamily="18" charset="0"/>
              </a:rPr>
              <a:t> </a:t>
            </a:r>
          </a:p>
          <a:p>
            <a:pPr marL="0" indent="0">
              <a:buNone/>
            </a:pPr>
            <a:endParaRPr lang="en-US" sz="1500" dirty="0">
              <a:latin typeface="Bell MT" panose="02020503060305020303" pitchFamily="18" charset="0"/>
            </a:endParaRPr>
          </a:p>
          <a:p>
            <a:pPr marL="0" indent="0">
              <a:buNone/>
            </a:pPr>
            <a:endParaRPr lang="en-US" dirty="0"/>
          </a:p>
        </p:txBody>
      </p:sp>
      <p:sp>
        <p:nvSpPr>
          <p:cNvPr id="2" name="Slide Number Placeholder 1"/>
          <p:cNvSpPr>
            <a:spLocks noGrp="1"/>
          </p:cNvSpPr>
          <p:nvPr>
            <p:ph type="sldNum" sz="quarter" idx="4294967295"/>
          </p:nvPr>
        </p:nvSpPr>
        <p:spPr>
          <a:xfrm>
            <a:off x="8077200" y="6356353"/>
            <a:ext cx="2133600" cy="365125"/>
          </a:xfrm>
          <a:prstGeom prst="rect">
            <a:avLst/>
          </a:prstGeom>
        </p:spPr>
        <p:txBody>
          <a:bodyPr/>
          <a:lstStyle/>
          <a:p>
            <a:fld id="{F90BA28B-00D8-413B-AC8D-ACD6221D0EC8}" type="slidenum">
              <a:rPr lang="en-US" smtClean="0">
                <a:solidFill>
                  <a:prstClr val="black">
                    <a:tint val="75000"/>
                  </a:prstClr>
                </a:solidFill>
              </a:rPr>
              <a:pPr/>
              <a:t>31</a:t>
            </a:fld>
            <a:endParaRPr lang="en-US">
              <a:solidFill>
                <a:prstClr val="black">
                  <a:tint val="75000"/>
                </a:prstClr>
              </a:solidFill>
            </a:endParaRPr>
          </a:p>
        </p:txBody>
      </p:sp>
    </p:spTree>
    <p:extLst>
      <p:ext uri="{BB962C8B-B14F-4D97-AF65-F5344CB8AC3E}">
        <p14:creationId xmlns:p14="http://schemas.microsoft.com/office/powerpoint/2010/main" val="230242933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68889" y="152401"/>
            <a:ext cx="8857445" cy="6553199"/>
          </a:xfrm>
        </p:spPr>
        <p:txBody>
          <a:bodyPr>
            <a:normAutofit fontScale="77500" lnSpcReduction="20000"/>
          </a:bodyPr>
          <a:lstStyle/>
          <a:p>
            <a:pPr marL="0" indent="0">
              <a:buNone/>
            </a:pPr>
            <a:r>
              <a:rPr lang="en-US" b="1" dirty="0">
                <a:latin typeface="Times New Roman" panose="02020603050405020304" pitchFamily="18" charset="0"/>
                <a:cs typeface="Times New Roman" panose="02020603050405020304" pitchFamily="18" charset="0"/>
              </a:rPr>
              <a:t>C. </a:t>
            </a:r>
            <a:r>
              <a:rPr lang="en-US" dirty="0">
                <a:latin typeface="Times New Roman" panose="02020603050405020304" pitchFamily="18" charset="0"/>
                <a:cs typeface="Times New Roman" panose="02020603050405020304" pitchFamily="18" charset="0"/>
              </a:rPr>
              <a:t>The golden years-Early enthusiasm (1956-1974)</a:t>
            </a:r>
          </a:p>
          <a:p>
            <a:pPr marL="0" indent="0">
              <a:buNone/>
            </a:pPr>
            <a:r>
              <a:rPr lang="en-US" dirty="0">
                <a:latin typeface="Times New Roman" panose="02020603050405020304" pitchFamily="18" charset="0"/>
                <a:cs typeface="Times New Roman" panose="02020603050405020304" pitchFamily="18" charset="0"/>
              </a:rPr>
              <a:t>➢</a:t>
            </a:r>
            <a:r>
              <a:rPr lang="en-US" b="1" dirty="0">
                <a:latin typeface="Times New Roman" panose="02020603050405020304" pitchFamily="18" charset="0"/>
                <a:cs typeface="Times New Roman" panose="02020603050405020304" pitchFamily="18" charset="0"/>
              </a:rPr>
              <a:t> The year 1966</a:t>
            </a:r>
            <a:r>
              <a:rPr lang="en-US" dirty="0">
                <a:latin typeface="Times New Roman" panose="02020603050405020304" pitchFamily="18" charset="0"/>
                <a:cs typeface="Times New Roman" panose="02020603050405020304" pitchFamily="18" charset="0"/>
              </a:rPr>
              <a:t>: Joseph </a:t>
            </a:r>
            <a:r>
              <a:rPr lang="en-US" dirty="0" err="1">
                <a:latin typeface="Times New Roman" panose="02020603050405020304" pitchFamily="18" charset="0"/>
                <a:cs typeface="Times New Roman" panose="02020603050405020304" pitchFamily="18" charset="0"/>
              </a:rPr>
              <a:t>Weizenbaum</a:t>
            </a:r>
            <a:r>
              <a:rPr lang="en-US" dirty="0">
                <a:latin typeface="Times New Roman" panose="02020603050405020304" pitchFamily="18" charset="0"/>
                <a:cs typeface="Times New Roman" panose="02020603050405020304" pitchFamily="18" charset="0"/>
              </a:rPr>
              <a:t> created the </a:t>
            </a:r>
            <a:r>
              <a:rPr lang="en-US" b="1" dirty="0">
                <a:latin typeface="Times New Roman" panose="02020603050405020304" pitchFamily="18" charset="0"/>
                <a:cs typeface="Times New Roman" panose="02020603050405020304" pitchFamily="18" charset="0"/>
              </a:rPr>
              <a:t>first </a:t>
            </a:r>
            <a:r>
              <a:rPr lang="en-US" b="1" dirty="0" err="1">
                <a:latin typeface="Times New Roman" panose="02020603050405020304" pitchFamily="18" charset="0"/>
                <a:cs typeface="Times New Roman" panose="02020603050405020304" pitchFamily="18" charset="0"/>
              </a:rPr>
              <a:t>chatbot</a:t>
            </a:r>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in 1966, which was named as </a:t>
            </a:r>
            <a:r>
              <a:rPr lang="en-US" b="1" dirty="0">
                <a:latin typeface="Times New Roman" panose="02020603050405020304" pitchFamily="18" charset="0"/>
                <a:cs typeface="Times New Roman" panose="02020603050405020304" pitchFamily="18" charset="0"/>
              </a:rPr>
              <a:t>ELIZA</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a:t>
            </a:r>
            <a:r>
              <a:rPr lang="en-US" b="1" dirty="0">
                <a:latin typeface="Times New Roman" panose="02020603050405020304" pitchFamily="18" charset="0"/>
                <a:cs typeface="Times New Roman" panose="02020603050405020304" pitchFamily="18" charset="0"/>
              </a:rPr>
              <a:t> The year 1972</a:t>
            </a:r>
            <a:r>
              <a:rPr lang="en-US" dirty="0">
                <a:latin typeface="Times New Roman" panose="02020603050405020304" pitchFamily="18" charset="0"/>
                <a:cs typeface="Times New Roman" panose="02020603050405020304" pitchFamily="18" charset="0"/>
              </a:rPr>
              <a:t>: The first intelligent </a:t>
            </a:r>
            <a:r>
              <a:rPr lang="en-US" b="1" dirty="0">
                <a:latin typeface="Times New Roman" panose="02020603050405020304" pitchFamily="18" charset="0"/>
                <a:cs typeface="Times New Roman" panose="02020603050405020304" pitchFamily="18" charset="0"/>
              </a:rPr>
              <a:t>humanoid robot </a:t>
            </a:r>
            <a:r>
              <a:rPr lang="en-US" dirty="0">
                <a:latin typeface="Times New Roman" panose="02020603050405020304" pitchFamily="18" charset="0"/>
                <a:cs typeface="Times New Roman" panose="02020603050405020304" pitchFamily="18" charset="0"/>
              </a:rPr>
              <a:t>was built in Japan which was named </a:t>
            </a:r>
            <a:r>
              <a:rPr lang="en-US" b="1" dirty="0">
                <a:latin typeface="Times New Roman" panose="02020603050405020304" pitchFamily="18" charset="0"/>
                <a:cs typeface="Times New Roman" panose="02020603050405020304" pitchFamily="18" charset="0"/>
              </a:rPr>
              <a:t>WABOT-1</a:t>
            </a:r>
            <a:r>
              <a:rPr lang="en-US" dirty="0">
                <a:latin typeface="Times New Roman" panose="02020603050405020304" pitchFamily="18" charset="0"/>
                <a:cs typeface="Times New Roman" panose="02020603050405020304" pitchFamily="18" charset="0"/>
              </a:rPr>
              <a:t>.</a:t>
            </a:r>
          </a:p>
          <a:p>
            <a:pPr marL="0" indent="0">
              <a:buNone/>
            </a:pPr>
            <a:r>
              <a:rPr lang="en-US" b="1" dirty="0">
                <a:latin typeface="Times New Roman" panose="02020603050405020304" pitchFamily="18" charset="0"/>
                <a:cs typeface="Times New Roman" panose="02020603050405020304" pitchFamily="18" charset="0"/>
              </a:rPr>
              <a:t>D</a:t>
            </a:r>
            <a:r>
              <a:rPr lang="en-US" dirty="0">
                <a:latin typeface="Times New Roman" panose="02020603050405020304" pitchFamily="18" charset="0"/>
                <a:cs typeface="Times New Roman" panose="02020603050405020304" pitchFamily="18" charset="0"/>
              </a:rPr>
              <a:t>. The first AI winter (1974-1980)</a:t>
            </a:r>
          </a:p>
          <a:p>
            <a:pPr marL="0" indent="0">
              <a:buNone/>
            </a:pPr>
            <a:r>
              <a:rPr lang="en-US" dirty="0">
                <a:latin typeface="Times New Roman" panose="02020603050405020304" pitchFamily="18" charset="0"/>
                <a:cs typeface="Times New Roman" panose="02020603050405020304" pitchFamily="18" charset="0"/>
              </a:rPr>
              <a:t>➢ AI winter refers to the time period where computer scientists dealt with a severe </a:t>
            </a:r>
            <a:r>
              <a:rPr lang="en-US" b="1" dirty="0">
                <a:latin typeface="Times New Roman" panose="02020603050405020304" pitchFamily="18" charset="0"/>
                <a:cs typeface="Times New Roman" panose="02020603050405020304" pitchFamily="18" charset="0"/>
              </a:rPr>
              <a:t>shortage of funding</a:t>
            </a:r>
            <a:r>
              <a:rPr lang="en-US" dirty="0">
                <a:latin typeface="Times New Roman" panose="02020603050405020304" pitchFamily="18" charset="0"/>
                <a:cs typeface="Times New Roman" panose="02020603050405020304" pitchFamily="18" charset="0"/>
              </a:rPr>
              <a:t> from the </a:t>
            </a:r>
            <a:r>
              <a:rPr lang="en-US" b="1" dirty="0">
                <a:latin typeface="Times New Roman" panose="02020603050405020304" pitchFamily="18" charset="0"/>
                <a:cs typeface="Times New Roman" panose="02020603050405020304" pitchFamily="18" charset="0"/>
              </a:rPr>
              <a:t>government</a:t>
            </a:r>
            <a:r>
              <a:rPr lang="en-US" dirty="0">
                <a:latin typeface="Times New Roman" panose="02020603050405020304" pitchFamily="18" charset="0"/>
                <a:cs typeface="Times New Roman" panose="02020603050405020304" pitchFamily="18" charset="0"/>
              </a:rPr>
              <a:t> for </a:t>
            </a:r>
            <a:r>
              <a:rPr lang="en-US" b="1" dirty="0">
                <a:latin typeface="Times New Roman" panose="02020603050405020304" pitchFamily="18" charset="0"/>
                <a:cs typeface="Times New Roman" panose="02020603050405020304" pitchFamily="18" charset="0"/>
              </a:rPr>
              <a:t>AI researches</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During AI winters, an interest in publicity/promotion on artificial intelligence was decreased.</a:t>
            </a:r>
          </a:p>
          <a:p>
            <a:pPr marL="0" indent="0">
              <a:buNone/>
            </a:pPr>
            <a:r>
              <a:rPr lang="en-US" b="1" dirty="0">
                <a:latin typeface="Times New Roman" panose="02020603050405020304" pitchFamily="18" charset="0"/>
                <a:cs typeface="Times New Roman" panose="02020603050405020304" pitchFamily="18" charset="0"/>
              </a:rPr>
              <a:t>E</a:t>
            </a:r>
            <a:r>
              <a:rPr lang="en-US" dirty="0">
                <a:latin typeface="Times New Roman" panose="02020603050405020304" pitchFamily="18" charset="0"/>
                <a:cs typeface="Times New Roman" panose="02020603050405020304" pitchFamily="18" charset="0"/>
              </a:rPr>
              <a:t>. A boom of AI (1980-1987)</a:t>
            </a:r>
          </a:p>
          <a:p>
            <a:pPr marL="0" indent="0">
              <a:buNone/>
            </a:pPr>
            <a:r>
              <a:rPr lang="en-US" dirty="0">
                <a:latin typeface="Times New Roman" panose="02020603050405020304" pitchFamily="18" charset="0"/>
                <a:cs typeface="Times New Roman" panose="02020603050405020304" pitchFamily="18" charset="0"/>
              </a:rPr>
              <a:t>➢</a:t>
            </a:r>
            <a:r>
              <a:rPr lang="en-US" b="1" dirty="0">
                <a:latin typeface="Times New Roman" panose="02020603050405020304" pitchFamily="18" charset="0"/>
                <a:cs typeface="Times New Roman" panose="02020603050405020304" pitchFamily="18" charset="0"/>
              </a:rPr>
              <a:t> The year 1980</a:t>
            </a:r>
            <a:r>
              <a:rPr lang="en-US" dirty="0">
                <a:latin typeface="Times New Roman" panose="02020603050405020304" pitchFamily="18" charset="0"/>
                <a:cs typeface="Times New Roman" panose="02020603050405020304" pitchFamily="18" charset="0"/>
              </a:rPr>
              <a:t>: AI came back with "</a:t>
            </a:r>
            <a:r>
              <a:rPr lang="en-US" b="1" dirty="0">
                <a:latin typeface="Times New Roman" panose="02020603050405020304" pitchFamily="18" charset="0"/>
                <a:cs typeface="Times New Roman" panose="02020603050405020304" pitchFamily="18" charset="0"/>
              </a:rPr>
              <a:t>Expert System</a:t>
            </a:r>
            <a:r>
              <a:rPr lang="en-US" dirty="0">
                <a:latin typeface="Times New Roman" panose="02020603050405020304" pitchFamily="18" charset="0"/>
                <a:cs typeface="Times New Roman" panose="02020603050405020304" pitchFamily="18" charset="0"/>
              </a:rPr>
              <a:t>". Expert systems were programmed that emulate the decision-making ability of a human expert.</a:t>
            </a:r>
          </a:p>
          <a:p>
            <a:pPr marL="0" indent="0">
              <a:buNone/>
            </a:pPr>
            <a:r>
              <a:rPr lang="en-US" dirty="0">
                <a:latin typeface="Times New Roman" panose="02020603050405020304" pitchFamily="18" charset="0"/>
                <a:cs typeface="Times New Roman" panose="02020603050405020304" pitchFamily="18" charset="0"/>
              </a:rPr>
              <a:t>➢ In the Year 1980, the first national conference of the American Association of Artificial Intelligence was held at Stanford University.</a:t>
            </a:r>
          </a:p>
          <a:p>
            <a:pPr marL="0" indent="0">
              <a:buNone/>
            </a:pPr>
            <a:endParaRPr lang="en-US"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4294967295"/>
          </p:nvPr>
        </p:nvSpPr>
        <p:spPr>
          <a:xfrm>
            <a:off x="8077200" y="6356353"/>
            <a:ext cx="2133600" cy="365125"/>
          </a:xfrm>
          <a:prstGeom prst="rect">
            <a:avLst/>
          </a:prstGeom>
        </p:spPr>
        <p:txBody>
          <a:bodyPr/>
          <a:lstStyle/>
          <a:p>
            <a:fld id="{F90BA28B-00D8-413B-AC8D-ACD6221D0EC8}" type="slidenum">
              <a:rPr lang="en-US" smtClean="0">
                <a:solidFill>
                  <a:prstClr val="black">
                    <a:tint val="75000"/>
                  </a:prstClr>
                </a:solidFill>
              </a:rPr>
              <a:pPr/>
              <a:t>32</a:t>
            </a:fld>
            <a:endParaRPr lang="en-US">
              <a:solidFill>
                <a:prstClr val="black">
                  <a:tint val="75000"/>
                </a:prstClr>
              </a:solidFill>
            </a:endParaRPr>
          </a:p>
        </p:txBody>
      </p:sp>
    </p:spTree>
    <p:extLst>
      <p:ext uri="{BB962C8B-B14F-4D97-AF65-F5344CB8AC3E}">
        <p14:creationId xmlns:p14="http://schemas.microsoft.com/office/powerpoint/2010/main" val="69691218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05000" y="152400"/>
            <a:ext cx="8534400" cy="6553200"/>
          </a:xfrm>
        </p:spPr>
        <p:txBody>
          <a:bodyPr>
            <a:normAutofit fontScale="62500" lnSpcReduction="20000"/>
          </a:bodyPr>
          <a:lstStyle/>
          <a:p>
            <a:pPr marL="0" indent="0">
              <a:buNone/>
            </a:pPr>
            <a:endParaRPr lang="en-US" b="1"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F. </a:t>
            </a:r>
            <a:r>
              <a:rPr lang="en-US" dirty="0">
                <a:latin typeface="Times New Roman" panose="02020603050405020304" pitchFamily="18" charset="0"/>
                <a:cs typeface="Times New Roman" panose="02020603050405020304" pitchFamily="18" charset="0"/>
              </a:rPr>
              <a:t>The second AI winter (1987-1993)</a:t>
            </a:r>
          </a:p>
          <a:p>
            <a:pPr marL="0" indent="0">
              <a:buNone/>
            </a:pPr>
            <a:r>
              <a:rPr lang="en-US" dirty="0">
                <a:latin typeface="Times New Roman" panose="02020603050405020304" pitchFamily="18" charset="0"/>
                <a:cs typeface="Times New Roman" panose="02020603050405020304" pitchFamily="18" charset="0"/>
              </a:rPr>
              <a:t>➢ The duration between the years 1987 to 1993 was the second AI Winter duration.</a:t>
            </a:r>
          </a:p>
          <a:p>
            <a:pPr marL="0" indent="0">
              <a:buNone/>
            </a:pPr>
            <a:r>
              <a:rPr lang="en-US" dirty="0">
                <a:latin typeface="Times New Roman" panose="02020603050405020304" pitchFamily="18" charset="0"/>
                <a:cs typeface="Times New Roman" panose="02020603050405020304" pitchFamily="18" charset="0"/>
              </a:rPr>
              <a:t>➢ Again, </a:t>
            </a:r>
            <a:r>
              <a:rPr lang="en-US" b="1" dirty="0">
                <a:latin typeface="Times New Roman" panose="02020603050405020304" pitchFamily="18" charset="0"/>
                <a:cs typeface="Times New Roman" panose="02020603050405020304" pitchFamily="18" charset="0"/>
              </a:rPr>
              <a:t>Investors and government stopped in funding for AI research </a:t>
            </a:r>
            <a:r>
              <a:rPr lang="en-US" dirty="0">
                <a:latin typeface="Times New Roman" panose="02020603050405020304" pitchFamily="18" charset="0"/>
                <a:cs typeface="Times New Roman" panose="02020603050405020304" pitchFamily="18" charset="0"/>
              </a:rPr>
              <a:t>due to high cost but not efficient results. </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expert system such as XCON was very cost-effective.</a:t>
            </a:r>
          </a:p>
          <a:p>
            <a:pPr>
              <a:buFont typeface="Wingdings" panose="05000000000000000000" pitchFamily="2" charset="2"/>
              <a:buChar char="Ø"/>
            </a:pPr>
            <a:r>
              <a:rPr lang="en-US" dirty="0">
                <a:solidFill>
                  <a:srgbClr val="222222"/>
                </a:solidFill>
                <a:latin typeface="Times New Roman" panose="02020603050405020304" pitchFamily="18" charset="0"/>
                <a:cs typeface="Times New Roman" panose="02020603050405020304" pitchFamily="18" charset="0"/>
              </a:rPr>
              <a:t>( </a:t>
            </a:r>
            <a:r>
              <a:rPr lang="en-US" b="1" dirty="0">
                <a:solidFill>
                  <a:srgbClr val="222222"/>
                </a:solidFill>
                <a:latin typeface="Times New Roman" panose="02020603050405020304" pitchFamily="18" charset="0"/>
                <a:cs typeface="Times New Roman" panose="02020603050405020304" pitchFamily="18" charset="0"/>
              </a:rPr>
              <a:t>XCON</a:t>
            </a:r>
            <a:r>
              <a:rPr lang="en-US" dirty="0">
                <a:solidFill>
                  <a:srgbClr val="222222"/>
                </a:solidFill>
                <a:latin typeface="Times New Roman" panose="02020603050405020304" pitchFamily="18" charset="0"/>
                <a:cs typeface="Times New Roman" panose="02020603050405020304" pitchFamily="18" charset="0"/>
              </a:rPr>
              <a:t> /Expert configure ,automatically selecting the computer </a:t>
            </a:r>
            <a:r>
              <a:rPr lang="en-US" b="1" dirty="0">
                <a:solidFill>
                  <a:srgbClr val="222222"/>
                </a:solidFill>
                <a:latin typeface="Times New Roman" panose="02020603050405020304" pitchFamily="18" charset="0"/>
                <a:cs typeface="Times New Roman" panose="02020603050405020304" pitchFamily="18" charset="0"/>
              </a:rPr>
              <a:t>system</a:t>
            </a:r>
            <a:r>
              <a:rPr lang="en-US" dirty="0">
                <a:solidFill>
                  <a:srgbClr val="222222"/>
                </a:solidFill>
                <a:latin typeface="Times New Roman" panose="02020603050405020304" pitchFamily="18" charset="0"/>
                <a:cs typeface="Times New Roman" panose="02020603050405020304" pitchFamily="18" charset="0"/>
              </a:rPr>
              <a:t> components based on the customer's requirements</a:t>
            </a:r>
          </a:p>
          <a:p>
            <a:r>
              <a:rPr lang="en-US" dirty="0">
                <a:solidFill>
                  <a:srgbClr val="222222"/>
                </a:solidFill>
                <a:latin typeface="Times New Roman" panose="02020603050405020304" pitchFamily="18" charset="0"/>
                <a:cs typeface="Times New Roman" panose="02020603050405020304" pitchFamily="18" charset="0"/>
              </a:rPr>
              <a:t>Examples are: MYCIN: It could identify various </a:t>
            </a:r>
            <a:r>
              <a:rPr lang="en-US" b="1" dirty="0">
                <a:solidFill>
                  <a:srgbClr val="222222"/>
                </a:solidFill>
                <a:latin typeface="Times New Roman" panose="02020603050405020304" pitchFamily="18" charset="0"/>
                <a:cs typeface="Times New Roman" panose="02020603050405020304" pitchFamily="18" charset="0"/>
              </a:rPr>
              <a:t>bacteria</a:t>
            </a:r>
            <a:r>
              <a:rPr lang="en-US" dirty="0">
                <a:solidFill>
                  <a:srgbClr val="222222"/>
                </a:solidFill>
                <a:latin typeface="Times New Roman" panose="02020603050405020304" pitchFamily="18" charset="0"/>
                <a:cs typeface="Times New Roman" panose="02020603050405020304" pitchFamily="18" charset="0"/>
              </a:rPr>
              <a:t> that could cause </a:t>
            </a:r>
            <a:r>
              <a:rPr lang="en-US" b="1" dirty="0">
                <a:solidFill>
                  <a:srgbClr val="222222"/>
                </a:solidFill>
                <a:latin typeface="Times New Roman" panose="02020603050405020304" pitchFamily="18" charset="0"/>
                <a:cs typeface="Times New Roman" panose="02020603050405020304" pitchFamily="18" charset="0"/>
              </a:rPr>
              <a:t>acute infections</a:t>
            </a:r>
            <a:r>
              <a:rPr lang="en-US" dirty="0">
                <a:solidFill>
                  <a:srgbClr val="222222"/>
                </a:solidFill>
                <a:latin typeface="Times New Roman" panose="02020603050405020304" pitchFamily="18" charset="0"/>
                <a:cs typeface="Times New Roman" panose="02020603050405020304" pitchFamily="18" charset="0"/>
              </a:rPr>
              <a:t>.</a:t>
            </a:r>
          </a:p>
          <a:p>
            <a:r>
              <a:rPr lang="en-US" dirty="0">
                <a:solidFill>
                  <a:srgbClr val="222222"/>
                </a:solidFill>
                <a:latin typeface="Times New Roman" panose="02020603050405020304" pitchFamily="18" charset="0"/>
                <a:cs typeface="Times New Roman" panose="02020603050405020304" pitchFamily="18" charset="0"/>
              </a:rPr>
              <a:t>DENDRAL: Used for chemical analysis to predict molecular structure.</a:t>
            </a:r>
          </a:p>
          <a:p>
            <a:r>
              <a:rPr lang="en-US" dirty="0">
                <a:solidFill>
                  <a:srgbClr val="222222"/>
                </a:solidFill>
                <a:latin typeface="Times New Roman" panose="02020603050405020304" pitchFamily="18" charset="0"/>
                <a:cs typeface="Times New Roman" panose="02020603050405020304" pitchFamily="18" charset="0"/>
              </a:rPr>
              <a:t>PXDES: Used to </a:t>
            </a:r>
            <a:r>
              <a:rPr lang="en-US" b="1" dirty="0">
                <a:solidFill>
                  <a:srgbClr val="222222"/>
                </a:solidFill>
                <a:latin typeface="Times New Roman" panose="02020603050405020304" pitchFamily="18" charset="0"/>
                <a:cs typeface="Times New Roman" panose="02020603050405020304" pitchFamily="18" charset="0"/>
              </a:rPr>
              <a:t>predict</a:t>
            </a:r>
            <a:r>
              <a:rPr lang="en-US" dirty="0">
                <a:solidFill>
                  <a:srgbClr val="222222"/>
                </a:solidFill>
                <a:latin typeface="Times New Roman" panose="02020603050405020304" pitchFamily="18" charset="0"/>
                <a:cs typeface="Times New Roman" panose="02020603050405020304" pitchFamily="18" charset="0"/>
              </a:rPr>
              <a:t> the degree and type of </a:t>
            </a:r>
            <a:r>
              <a:rPr lang="en-US" b="1" dirty="0">
                <a:solidFill>
                  <a:srgbClr val="222222"/>
                </a:solidFill>
                <a:latin typeface="Times New Roman" panose="02020603050405020304" pitchFamily="18" charset="0"/>
                <a:cs typeface="Times New Roman" panose="02020603050405020304" pitchFamily="18" charset="0"/>
              </a:rPr>
              <a:t>lung cancer</a:t>
            </a:r>
            <a:r>
              <a:rPr lang="en-US" dirty="0">
                <a:solidFill>
                  <a:srgbClr val="222222"/>
                </a:solidFill>
                <a:latin typeface="Times New Roman" panose="02020603050405020304" pitchFamily="18" charset="0"/>
                <a:cs typeface="Times New Roman" panose="02020603050405020304" pitchFamily="18" charset="0"/>
              </a:rPr>
              <a:t>. </a:t>
            </a:r>
            <a:endParaRPr lang="en-US"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G. </a:t>
            </a:r>
            <a:r>
              <a:rPr lang="en-US" dirty="0">
                <a:latin typeface="Times New Roman" panose="02020603050405020304" pitchFamily="18" charset="0"/>
                <a:cs typeface="Times New Roman" panose="02020603050405020304" pitchFamily="18" charset="0"/>
              </a:rPr>
              <a:t>The emergence/rise of intelligent agents (1993-2011)</a:t>
            </a:r>
          </a:p>
          <a:p>
            <a:pPr marL="0" indent="0">
              <a:buNone/>
            </a:pPr>
            <a:r>
              <a:rPr lang="en-US" dirty="0">
                <a:latin typeface="Times New Roman" panose="02020603050405020304" pitchFamily="18" charset="0"/>
                <a:cs typeface="Times New Roman" panose="02020603050405020304" pitchFamily="18" charset="0"/>
              </a:rPr>
              <a:t>➢</a:t>
            </a:r>
            <a:r>
              <a:rPr lang="en-US" b="1" dirty="0">
                <a:latin typeface="Times New Roman" panose="02020603050405020304" pitchFamily="18" charset="0"/>
                <a:cs typeface="Times New Roman" panose="02020603050405020304" pitchFamily="18" charset="0"/>
              </a:rPr>
              <a:t> The year 1997</a:t>
            </a:r>
            <a:r>
              <a:rPr lang="en-US" dirty="0">
                <a:latin typeface="Times New Roman" panose="02020603050405020304" pitchFamily="18" charset="0"/>
                <a:cs typeface="Times New Roman" panose="02020603050405020304" pitchFamily="18" charset="0"/>
              </a:rPr>
              <a:t>: In the year 1997, IBM Deep Blue beats world chess champion, Gary Kasparov, and became the first computer to beat a world chess champion.</a:t>
            </a:r>
          </a:p>
          <a:p>
            <a:pPr marL="0" indent="0">
              <a:buNone/>
            </a:pPr>
            <a:r>
              <a:rPr lang="en-US" dirty="0">
                <a:latin typeface="Times New Roman" panose="02020603050405020304" pitchFamily="18" charset="0"/>
                <a:cs typeface="Times New Roman" panose="02020603050405020304" pitchFamily="18" charset="0"/>
              </a:rPr>
              <a:t>➢</a:t>
            </a:r>
            <a:r>
              <a:rPr lang="en-US" b="1" dirty="0">
                <a:latin typeface="Times New Roman" panose="02020603050405020304" pitchFamily="18" charset="0"/>
                <a:cs typeface="Times New Roman" panose="02020603050405020304" pitchFamily="18" charset="0"/>
              </a:rPr>
              <a:t> The year 2002</a:t>
            </a:r>
            <a:r>
              <a:rPr lang="en-US" dirty="0">
                <a:latin typeface="Times New Roman" panose="02020603050405020304" pitchFamily="18" charset="0"/>
                <a:cs typeface="Times New Roman" panose="02020603050405020304" pitchFamily="18" charset="0"/>
              </a:rPr>
              <a:t>: for the first time, AI entered the </a:t>
            </a:r>
            <a:r>
              <a:rPr lang="en-US" b="1" dirty="0">
                <a:latin typeface="Times New Roman" panose="02020603050405020304" pitchFamily="18" charset="0"/>
                <a:cs typeface="Times New Roman" panose="02020603050405020304" pitchFamily="18" charset="0"/>
              </a:rPr>
              <a:t>home</a:t>
            </a:r>
            <a:r>
              <a:rPr lang="en-US" dirty="0">
                <a:latin typeface="Times New Roman" panose="02020603050405020304" pitchFamily="18" charset="0"/>
                <a:cs typeface="Times New Roman" panose="02020603050405020304" pitchFamily="18" charset="0"/>
              </a:rPr>
              <a:t> in the form of </a:t>
            </a:r>
            <a:r>
              <a:rPr lang="en-US" b="1" dirty="0">
                <a:latin typeface="Times New Roman" panose="02020603050405020304" pitchFamily="18" charset="0"/>
                <a:cs typeface="Times New Roman" panose="02020603050405020304" pitchFamily="18" charset="0"/>
              </a:rPr>
              <a:t>Roomba</a:t>
            </a:r>
            <a:r>
              <a:rPr lang="en-US" dirty="0">
                <a:latin typeface="Times New Roman" panose="02020603050405020304" pitchFamily="18" charset="0"/>
                <a:cs typeface="Times New Roman" panose="02020603050405020304" pitchFamily="18" charset="0"/>
              </a:rPr>
              <a:t>, a </a:t>
            </a:r>
            <a:r>
              <a:rPr lang="en-US" b="1" dirty="0">
                <a:latin typeface="Times New Roman" panose="02020603050405020304" pitchFamily="18" charset="0"/>
                <a:cs typeface="Times New Roman" panose="02020603050405020304" pitchFamily="18" charset="0"/>
              </a:rPr>
              <a:t>vacuum cleaner</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a:t>
            </a:r>
            <a:r>
              <a:rPr lang="en-US" b="1" dirty="0">
                <a:latin typeface="Times New Roman" panose="02020603050405020304" pitchFamily="18" charset="0"/>
                <a:cs typeface="Times New Roman" panose="02020603050405020304" pitchFamily="18" charset="0"/>
              </a:rPr>
              <a:t> The year 2006</a:t>
            </a:r>
            <a:r>
              <a:rPr lang="en-US" dirty="0">
                <a:latin typeface="Times New Roman" panose="02020603050405020304" pitchFamily="18" charset="0"/>
                <a:cs typeface="Times New Roman" panose="02020603050405020304" pitchFamily="18" charset="0"/>
              </a:rPr>
              <a:t>: AI came into the Business world until the year 2006. Companies like </a:t>
            </a:r>
            <a:r>
              <a:rPr lang="en-US" b="1" dirty="0">
                <a:latin typeface="Times New Roman" panose="02020603050405020304" pitchFamily="18" charset="0"/>
                <a:cs typeface="Times New Roman" panose="02020603050405020304" pitchFamily="18" charset="0"/>
              </a:rPr>
              <a:t>Facebook, Twitter, and Netflix </a:t>
            </a:r>
            <a:r>
              <a:rPr lang="en-US" dirty="0">
                <a:latin typeface="Times New Roman" panose="02020603050405020304" pitchFamily="18" charset="0"/>
                <a:cs typeface="Times New Roman" panose="02020603050405020304" pitchFamily="18" charset="0"/>
              </a:rPr>
              <a:t>also started using AI.</a:t>
            </a:r>
          </a:p>
          <a:p>
            <a:pPr marL="0" indent="0">
              <a:buNone/>
            </a:pPr>
            <a:endParaRPr lang="en-US" sz="1500"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4294967295"/>
          </p:nvPr>
        </p:nvSpPr>
        <p:spPr>
          <a:xfrm>
            <a:off x="8077200" y="6356353"/>
            <a:ext cx="2133600" cy="365125"/>
          </a:xfrm>
          <a:prstGeom prst="rect">
            <a:avLst/>
          </a:prstGeom>
        </p:spPr>
        <p:txBody>
          <a:bodyPr/>
          <a:lstStyle/>
          <a:p>
            <a:fld id="{F90BA28B-00D8-413B-AC8D-ACD6221D0EC8}" type="slidenum">
              <a:rPr lang="en-US" smtClean="0">
                <a:solidFill>
                  <a:prstClr val="black">
                    <a:tint val="75000"/>
                  </a:prstClr>
                </a:solidFill>
              </a:rPr>
              <a:pPr/>
              <a:t>33</a:t>
            </a:fld>
            <a:endParaRPr lang="en-US">
              <a:solidFill>
                <a:prstClr val="black">
                  <a:tint val="75000"/>
                </a:prstClr>
              </a:solidFill>
            </a:endParaRPr>
          </a:p>
        </p:txBody>
      </p:sp>
    </p:spTree>
    <p:extLst>
      <p:ext uri="{BB962C8B-B14F-4D97-AF65-F5344CB8AC3E}">
        <p14:creationId xmlns:p14="http://schemas.microsoft.com/office/powerpoint/2010/main" val="132055363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76400" y="228600"/>
            <a:ext cx="8839200" cy="6629400"/>
          </a:xfrm>
        </p:spPr>
        <p:txBody>
          <a:bodyPr>
            <a:noAutofit/>
          </a:bodyPr>
          <a:lstStyle/>
          <a:p>
            <a:pPr marL="0" indent="0">
              <a:buNone/>
            </a:pPr>
            <a:r>
              <a:rPr lang="en-US" sz="2200" b="1" dirty="0">
                <a:latin typeface="Times New Roman" panose="02020603050405020304" pitchFamily="18" charset="0"/>
                <a:cs typeface="Times New Roman" panose="02020603050405020304" pitchFamily="18" charset="0"/>
              </a:rPr>
              <a:t>H</a:t>
            </a:r>
            <a:r>
              <a:rPr lang="en-US" sz="2200" dirty="0">
                <a:latin typeface="Times New Roman" panose="02020603050405020304" pitchFamily="18" charset="0"/>
                <a:cs typeface="Times New Roman" panose="02020603050405020304" pitchFamily="18" charset="0"/>
              </a:rPr>
              <a:t>. </a:t>
            </a:r>
            <a:r>
              <a:rPr lang="en-US" sz="2200" b="1" dirty="0">
                <a:latin typeface="Times New Roman" panose="02020603050405020304" pitchFamily="18" charset="0"/>
                <a:cs typeface="Times New Roman" panose="02020603050405020304" pitchFamily="18" charset="0"/>
              </a:rPr>
              <a:t>Deep learning</a:t>
            </a:r>
            <a:r>
              <a:rPr lang="en-US" sz="2200" dirty="0">
                <a:latin typeface="Times New Roman" panose="02020603050405020304" pitchFamily="18" charset="0"/>
                <a:cs typeface="Times New Roman" panose="02020603050405020304" pitchFamily="18" charset="0"/>
              </a:rPr>
              <a:t>, </a:t>
            </a:r>
            <a:r>
              <a:rPr lang="en-US" sz="2200" b="1" dirty="0">
                <a:latin typeface="Times New Roman" panose="02020603050405020304" pitchFamily="18" charset="0"/>
                <a:cs typeface="Times New Roman" panose="02020603050405020304" pitchFamily="18" charset="0"/>
              </a:rPr>
              <a:t>big data and artificial general intelligence </a:t>
            </a:r>
            <a:r>
              <a:rPr lang="en-US" sz="2200" dirty="0">
                <a:latin typeface="Times New Roman" panose="02020603050405020304" pitchFamily="18" charset="0"/>
                <a:cs typeface="Times New Roman" panose="02020603050405020304" pitchFamily="18" charset="0"/>
              </a:rPr>
              <a:t>(2011-present)</a:t>
            </a:r>
          </a:p>
          <a:p>
            <a:pPr marL="0" indent="0">
              <a:buNone/>
            </a:pPr>
            <a:r>
              <a:rPr lang="en-US" sz="2200" dirty="0">
                <a:latin typeface="Times New Roman" panose="02020603050405020304" pitchFamily="18" charset="0"/>
                <a:cs typeface="Times New Roman" panose="02020603050405020304" pitchFamily="18" charset="0"/>
              </a:rPr>
              <a:t>➢</a:t>
            </a:r>
            <a:r>
              <a:rPr lang="en-US" sz="2200" b="1" dirty="0">
                <a:latin typeface="Times New Roman" panose="02020603050405020304" pitchFamily="18" charset="0"/>
                <a:cs typeface="Times New Roman" panose="02020603050405020304" pitchFamily="18" charset="0"/>
              </a:rPr>
              <a:t> The year 2011</a:t>
            </a:r>
            <a:r>
              <a:rPr lang="en-US" sz="2200" dirty="0">
                <a:latin typeface="Times New Roman" panose="02020603050405020304" pitchFamily="18" charset="0"/>
                <a:cs typeface="Times New Roman" panose="02020603050405020304" pitchFamily="18" charset="0"/>
              </a:rPr>
              <a:t>: In the year 2011, IBM's Watson won jeopardy, a </a:t>
            </a:r>
            <a:r>
              <a:rPr lang="en-US" sz="2200" b="1" dirty="0">
                <a:latin typeface="Times New Roman" panose="02020603050405020304" pitchFamily="18" charset="0"/>
                <a:cs typeface="Times New Roman" panose="02020603050405020304" pitchFamily="18" charset="0"/>
              </a:rPr>
              <a:t>quiz </a:t>
            </a:r>
            <a:r>
              <a:rPr lang="en-US" sz="2200" dirty="0">
                <a:latin typeface="Times New Roman" panose="02020603050405020304" pitchFamily="18" charset="0"/>
                <a:cs typeface="Times New Roman" panose="02020603050405020304" pitchFamily="18" charset="0"/>
              </a:rPr>
              <a:t>show, where it had to solve complex questions as well as challenges. </a:t>
            </a:r>
          </a:p>
          <a:p>
            <a:pPr marL="0" indent="0">
              <a:buNone/>
            </a:pPr>
            <a:r>
              <a:rPr lang="en-US" sz="2200" dirty="0">
                <a:latin typeface="Times New Roman" panose="02020603050405020304" pitchFamily="18" charset="0"/>
                <a:cs typeface="Times New Roman" panose="02020603050405020304" pitchFamily="18" charset="0"/>
              </a:rPr>
              <a:t>Watson had proved that it could understand natural language and can solve tricky questions quickly.</a:t>
            </a:r>
          </a:p>
          <a:p>
            <a:pPr marL="0" indent="0">
              <a:buNone/>
            </a:pPr>
            <a:r>
              <a:rPr lang="en-US" sz="2200" dirty="0">
                <a:latin typeface="Times New Roman" panose="02020603050405020304" pitchFamily="18" charset="0"/>
                <a:cs typeface="Times New Roman" panose="02020603050405020304" pitchFamily="18" charset="0"/>
              </a:rPr>
              <a:t>➢</a:t>
            </a:r>
            <a:r>
              <a:rPr lang="en-US" sz="2200" b="1" dirty="0">
                <a:latin typeface="Times New Roman" panose="02020603050405020304" pitchFamily="18" charset="0"/>
                <a:cs typeface="Times New Roman" panose="02020603050405020304" pitchFamily="18" charset="0"/>
              </a:rPr>
              <a:t> The year 2012</a:t>
            </a:r>
            <a:r>
              <a:rPr lang="en-US" sz="2200" dirty="0">
                <a:latin typeface="Times New Roman" panose="02020603050405020304" pitchFamily="18" charset="0"/>
                <a:cs typeface="Times New Roman" panose="02020603050405020304" pitchFamily="18" charset="0"/>
              </a:rPr>
              <a:t>: Google has launched an Android app feature "</a:t>
            </a:r>
            <a:r>
              <a:rPr lang="en-US" sz="2200" b="1" dirty="0">
                <a:latin typeface="Times New Roman" panose="02020603050405020304" pitchFamily="18" charset="0"/>
                <a:cs typeface="Times New Roman" panose="02020603050405020304" pitchFamily="18" charset="0"/>
              </a:rPr>
              <a:t>Google now</a:t>
            </a:r>
            <a:r>
              <a:rPr lang="en-US" sz="2200" dirty="0">
                <a:latin typeface="Times New Roman" panose="02020603050405020304" pitchFamily="18" charset="0"/>
                <a:cs typeface="Times New Roman" panose="02020603050405020304" pitchFamily="18" charset="0"/>
              </a:rPr>
              <a:t>", which was able to provide information to the user as a </a:t>
            </a:r>
            <a:r>
              <a:rPr lang="en-US" sz="2200" b="1" dirty="0">
                <a:latin typeface="Times New Roman" panose="02020603050405020304" pitchFamily="18" charset="0"/>
                <a:cs typeface="Times New Roman" panose="02020603050405020304" pitchFamily="18" charset="0"/>
              </a:rPr>
              <a:t>prediction</a:t>
            </a:r>
            <a:r>
              <a:rPr lang="en-US" sz="2200" dirty="0">
                <a:latin typeface="Times New Roman" panose="02020603050405020304" pitchFamily="18" charset="0"/>
                <a:cs typeface="Times New Roman" panose="02020603050405020304" pitchFamily="18" charset="0"/>
              </a:rPr>
              <a:t>.</a:t>
            </a:r>
          </a:p>
          <a:p>
            <a:pPr marL="0" indent="0">
              <a:buNone/>
            </a:pPr>
            <a:r>
              <a:rPr lang="en-US" sz="2200" dirty="0">
                <a:latin typeface="Times New Roman" panose="02020603050405020304" pitchFamily="18" charset="0"/>
                <a:cs typeface="Times New Roman" panose="02020603050405020304" pitchFamily="18" charset="0"/>
              </a:rPr>
              <a:t>➢</a:t>
            </a:r>
            <a:r>
              <a:rPr lang="en-US" sz="2200" b="1" dirty="0">
                <a:latin typeface="Times New Roman" panose="02020603050405020304" pitchFamily="18" charset="0"/>
                <a:cs typeface="Times New Roman" panose="02020603050405020304" pitchFamily="18" charset="0"/>
              </a:rPr>
              <a:t> The year 2014</a:t>
            </a:r>
            <a:r>
              <a:rPr lang="en-US" sz="2200" dirty="0">
                <a:latin typeface="Times New Roman" panose="02020603050405020304" pitchFamily="18" charset="0"/>
                <a:cs typeface="Times New Roman" panose="02020603050405020304" pitchFamily="18" charset="0"/>
              </a:rPr>
              <a:t>: In the year 2014, </a:t>
            </a:r>
            <a:r>
              <a:rPr lang="en-US" sz="2200" b="1" dirty="0" err="1">
                <a:latin typeface="Times New Roman" panose="02020603050405020304" pitchFamily="18" charset="0"/>
                <a:cs typeface="Times New Roman" panose="02020603050405020304" pitchFamily="18" charset="0"/>
              </a:rPr>
              <a:t>Chatbot</a:t>
            </a:r>
            <a:r>
              <a:rPr lang="en-US" sz="2200" dirty="0">
                <a:latin typeface="Times New Roman" panose="02020603050405020304" pitchFamily="18" charset="0"/>
                <a:cs typeface="Times New Roman" panose="02020603050405020304" pitchFamily="18" charset="0"/>
              </a:rPr>
              <a:t> "Eugene </a:t>
            </a:r>
            <a:r>
              <a:rPr lang="en-US" sz="2200" dirty="0" err="1">
                <a:latin typeface="Times New Roman" panose="02020603050405020304" pitchFamily="18" charset="0"/>
                <a:cs typeface="Times New Roman" panose="02020603050405020304" pitchFamily="18" charset="0"/>
              </a:rPr>
              <a:t>Goostman</a:t>
            </a:r>
            <a:r>
              <a:rPr lang="en-US" sz="2200" dirty="0">
                <a:latin typeface="Times New Roman" panose="02020603050405020304" pitchFamily="18" charset="0"/>
                <a:cs typeface="Times New Roman" panose="02020603050405020304" pitchFamily="18" charset="0"/>
              </a:rPr>
              <a:t>" won a competition in the infamous "</a:t>
            </a:r>
            <a:r>
              <a:rPr lang="en-US" sz="2200" b="1" dirty="0">
                <a:latin typeface="Times New Roman" panose="02020603050405020304" pitchFamily="18" charset="0"/>
                <a:cs typeface="Times New Roman" panose="02020603050405020304" pitchFamily="18" charset="0"/>
              </a:rPr>
              <a:t>Turing test."</a:t>
            </a:r>
          </a:p>
          <a:p>
            <a:pPr marL="0" indent="0">
              <a:buNone/>
            </a:pPr>
            <a:r>
              <a:rPr lang="en-US" sz="2200" dirty="0">
                <a:latin typeface="Times New Roman" panose="02020603050405020304" pitchFamily="18" charset="0"/>
                <a:cs typeface="Times New Roman" panose="02020603050405020304" pitchFamily="18" charset="0"/>
              </a:rPr>
              <a:t>➢</a:t>
            </a:r>
            <a:r>
              <a:rPr lang="en-US" sz="2200" b="1" dirty="0">
                <a:latin typeface="Times New Roman" panose="02020603050405020304" pitchFamily="18" charset="0"/>
                <a:cs typeface="Times New Roman" panose="02020603050405020304" pitchFamily="18" charset="0"/>
              </a:rPr>
              <a:t> The year 2018</a:t>
            </a:r>
            <a:r>
              <a:rPr lang="en-US" sz="2200" dirty="0">
                <a:latin typeface="Times New Roman" panose="02020603050405020304" pitchFamily="18" charset="0"/>
                <a:cs typeface="Times New Roman" panose="02020603050405020304" pitchFamily="18" charset="0"/>
              </a:rPr>
              <a:t>: The "Project Debater" from IBM debated on complex topics with two master debaters and also performed extremely well.</a:t>
            </a:r>
          </a:p>
          <a:p>
            <a:pPr>
              <a:buFont typeface="Wingdings" panose="05000000000000000000" pitchFamily="2" charset="2"/>
              <a:buChar char="ü"/>
            </a:pPr>
            <a:r>
              <a:rPr lang="en-US" sz="2200" dirty="0">
                <a:latin typeface="Times New Roman" panose="02020603050405020304" pitchFamily="18" charset="0"/>
                <a:cs typeface="Times New Roman" panose="02020603050405020304" pitchFamily="18" charset="0"/>
              </a:rPr>
              <a:t>Nowadays companies like Google, Facebook, IBM, and </a:t>
            </a:r>
            <a:r>
              <a:rPr lang="en-US" sz="2200" b="1" dirty="0">
                <a:latin typeface="Times New Roman" panose="02020603050405020304" pitchFamily="18" charset="0"/>
                <a:cs typeface="Times New Roman" panose="02020603050405020304" pitchFamily="18" charset="0"/>
              </a:rPr>
              <a:t>Amazon</a:t>
            </a:r>
            <a:r>
              <a:rPr lang="en-US" sz="2200" dirty="0">
                <a:latin typeface="Times New Roman" panose="02020603050405020304" pitchFamily="18" charset="0"/>
                <a:cs typeface="Times New Roman" panose="02020603050405020304" pitchFamily="18" charset="0"/>
              </a:rPr>
              <a:t> are working with AI and creating amazing devices. </a:t>
            </a:r>
          </a:p>
          <a:p>
            <a:pPr>
              <a:buFont typeface="Wingdings" panose="05000000000000000000" pitchFamily="2" charset="2"/>
              <a:buChar char="ü"/>
            </a:pPr>
            <a:r>
              <a:rPr lang="en-US" sz="2200" dirty="0">
                <a:latin typeface="Times New Roman" panose="02020603050405020304" pitchFamily="18" charset="0"/>
                <a:cs typeface="Times New Roman" panose="02020603050405020304" pitchFamily="18" charset="0"/>
              </a:rPr>
              <a:t>The future of Artificial Intelligence is inspiring and will come with high intelligence.</a:t>
            </a:r>
          </a:p>
        </p:txBody>
      </p:sp>
      <p:sp>
        <p:nvSpPr>
          <p:cNvPr id="2" name="Slide Number Placeholder 1"/>
          <p:cNvSpPr>
            <a:spLocks noGrp="1"/>
          </p:cNvSpPr>
          <p:nvPr>
            <p:ph type="sldNum" sz="quarter" idx="4294967295"/>
          </p:nvPr>
        </p:nvSpPr>
        <p:spPr>
          <a:xfrm>
            <a:off x="8077200" y="6356353"/>
            <a:ext cx="2133600" cy="365125"/>
          </a:xfrm>
          <a:prstGeom prst="rect">
            <a:avLst/>
          </a:prstGeom>
        </p:spPr>
        <p:txBody>
          <a:bodyPr/>
          <a:lstStyle/>
          <a:p>
            <a:fld id="{F90BA28B-00D8-413B-AC8D-ACD6221D0EC8}" type="slidenum">
              <a:rPr lang="en-US" smtClean="0">
                <a:solidFill>
                  <a:prstClr val="black">
                    <a:tint val="75000"/>
                  </a:prstClr>
                </a:solidFill>
              </a:rPr>
              <a:pPr/>
              <a:t>34</a:t>
            </a:fld>
            <a:endParaRPr lang="en-US">
              <a:solidFill>
                <a:prstClr val="black">
                  <a:tint val="75000"/>
                </a:prstClr>
              </a:solidFill>
            </a:endParaRPr>
          </a:p>
        </p:txBody>
      </p:sp>
    </p:spTree>
    <p:extLst>
      <p:ext uri="{BB962C8B-B14F-4D97-AF65-F5344CB8AC3E}">
        <p14:creationId xmlns:p14="http://schemas.microsoft.com/office/powerpoint/2010/main" val="96208182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7106" name="Text Box 1"/>
          <p:cNvSpPr txBox="1">
            <a:spLocks noChangeArrowheads="1"/>
          </p:cNvSpPr>
          <p:nvPr/>
        </p:nvSpPr>
        <p:spPr bwMode="auto">
          <a:xfrm>
            <a:off x="1524000" y="76200"/>
            <a:ext cx="91440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3800" b="1">
                <a:latin typeface="Times New Roman" panose="02020603050405020304" pitchFamily="18" charset="0"/>
                <a:cs typeface="Times New Roman" panose="02020603050405020304" pitchFamily="18" charset="0"/>
              </a:rPr>
              <a:t>How to make computers act like humans?</a:t>
            </a:r>
          </a:p>
        </p:txBody>
      </p:sp>
      <p:sp>
        <p:nvSpPr>
          <p:cNvPr id="2" name="Text Box 2"/>
          <p:cNvSpPr txBox="1">
            <a:spLocks noChangeArrowheads="1"/>
          </p:cNvSpPr>
          <p:nvPr/>
        </p:nvSpPr>
        <p:spPr bwMode="auto">
          <a:xfrm>
            <a:off x="1752600" y="914400"/>
            <a:ext cx="8763000" cy="5638800"/>
          </a:xfrm>
          <a:prstGeom prst="rect">
            <a:avLst/>
          </a:prstGeom>
          <a:noFill/>
          <a:ln w="9525" cap="flat">
            <a:noFill/>
            <a:round/>
            <a:headEnd/>
            <a:tailEnd/>
          </a:ln>
          <a:effectLst/>
        </p:spPr>
        <p:txBody>
          <a:bodyPr/>
          <a:lstStyle/>
          <a:p>
            <a:pPr marL="342900" indent="-333375" defTabSz="457200" fontAlgn="base">
              <a:lnSpc>
                <a:spcPct val="90000"/>
              </a:lnSpc>
              <a:spcBef>
                <a:spcPts val="600"/>
              </a:spcBef>
              <a:spcAft>
                <a:spcPct val="0"/>
              </a:spcAft>
              <a:buSzPct val="100000"/>
              <a:tabLst>
                <a:tab pos="342900" algn="l"/>
                <a:tab pos="800100" algn="l"/>
                <a:tab pos="1257300" algn="l"/>
                <a:tab pos="1714500" algn="l"/>
                <a:tab pos="2171700" algn="l"/>
                <a:tab pos="2628900" algn="l"/>
                <a:tab pos="3086100" algn="l"/>
                <a:tab pos="3543300" algn="l"/>
                <a:tab pos="4000500" algn="l"/>
                <a:tab pos="4457700" algn="l"/>
                <a:tab pos="4914900" algn="l"/>
                <a:tab pos="5372100" algn="l"/>
                <a:tab pos="5829300" algn="l"/>
                <a:tab pos="6286500" algn="l"/>
                <a:tab pos="6743700" algn="l"/>
                <a:tab pos="7200900" algn="l"/>
                <a:tab pos="7658100" algn="l"/>
                <a:tab pos="8115300" algn="l"/>
                <a:tab pos="8572500" algn="l"/>
                <a:tab pos="9029700" algn="l"/>
                <a:tab pos="9486900" algn="l"/>
              </a:tabLst>
              <a:defRPr/>
            </a:pPr>
            <a:r>
              <a:rPr lang="en-US" sz="2000" dirty="0">
                <a:solidFill>
                  <a:srgbClr val="002060"/>
                </a:solidFill>
                <a:latin typeface="Times New Roman" pitchFamily="18" charset="0"/>
                <a:cs typeface="Times New Roman" pitchFamily="18" charset="0"/>
              </a:rPr>
              <a:t>The following sub-fields are emerged</a:t>
            </a:r>
          </a:p>
          <a:p>
            <a:pPr marL="333375" indent="-323850" defTabSz="457200" fontAlgn="base">
              <a:lnSpc>
                <a:spcPct val="90000"/>
              </a:lnSpc>
              <a:spcBef>
                <a:spcPts val="600"/>
              </a:spcBef>
              <a:spcAft>
                <a:spcPct val="0"/>
              </a:spcAft>
              <a:buClr>
                <a:srgbClr val="000000"/>
              </a:buClr>
              <a:buSzPct val="100000"/>
              <a:buFont typeface="Arial" charset="0"/>
              <a:buChar char="•"/>
              <a:tabLst>
                <a:tab pos="342900" algn="l"/>
                <a:tab pos="800100" algn="l"/>
                <a:tab pos="1257300" algn="l"/>
                <a:tab pos="1714500" algn="l"/>
                <a:tab pos="2171700" algn="l"/>
                <a:tab pos="2628900" algn="l"/>
                <a:tab pos="3086100" algn="l"/>
                <a:tab pos="3543300" algn="l"/>
                <a:tab pos="4000500" algn="l"/>
                <a:tab pos="4457700" algn="l"/>
                <a:tab pos="4914900" algn="l"/>
                <a:tab pos="5372100" algn="l"/>
                <a:tab pos="5829300" algn="l"/>
                <a:tab pos="6286500" algn="l"/>
                <a:tab pos="6743700" algn="l"/>
                <a:tab pos="7200900" algn="l"/>
                <a:tab pos="7658100" algn="l"/>
                <a:tab pos="8115300" algn="l"/>
                <a:tab pos="8572500" algn="l"/>
                <a:tab pos="9029700" algn="l"/>
                <a:tab pos="9486900" algn="l"/>
              </a:tabLst>
              <a:defRPr/>
            </a:pPr>
            <a:r>
              <a:rPr lang="en-US" sz="2000" b="1" dirty="0">
                <a:solidFill>
                  <a:srgbClr val="002060"/>
                </a:solidFill>
                <a:latin typeface="Times New Roman" pitchFamily="18" charset="0"/>
                <a:cs typeface="Times New Roman" pitchFamily="18" charset="0"/>
              </a:rPr>
              <a:t>Natural Language processing </a:t>
            </a:r>
            <a:r>
              <a:rPr lang="en-US" sz="2000" dirty="0">
                <a:solidFill>
                  <a:srgbClr val="002060"/>
                </a:solidFill>
                <a:latin typeface="Times New Roman" pitchFamily="18" charset="0"/>
                <a:cs typeface="Times New Roman" pitchFamily="18" charset="0"/>
              </a:rPr>
              <a:t>(enable computers communicate in human language,  English, Amharic, ..)</a:t>
            </a:r>
          </a:p>
          <a:p>
            <a:pPr marL="333375" indent="-323850" defTabSz="457200" fontAlgn="base">
              <a:lnSpc>
                <a:spcPct val="90000"/>
              </a:lnSpc>
              <a:spcBef>
                <a:spcPts val="600"/>
              </a:spcBef>
              <a:spcAft>
                <a:spcPct val="0"/>
              </a:spcAft>
              <a:buClr>
                <a:srgbClr val="000000"/>
              </a:buClr>
              <a:buSzPct val="100000"/>
              <a:buFont typeface="Arial" charset="0"/>
              <a:buChar char="•"/>
              <a:tabLst>
                <a:tab pos="342900" algn="l"/>
                <a:tab pos="800100" algn="l"/>
                <a:tab pos="1257300" algn="l"/>
                <a:tab pos="1714500" algn="l"/>
                <a:tab pos="2171700" algn="l"/>
                <a:tab pos="2628900" algn="l"/>
                <a:tab pos="3086100" algn="l"/>
                <a:tab pos="3543300" algn="l"/>
                <a:tab pos="4000500" algn="l"/>
                <a:tab pos="4457700" algn="l"/>
                <a:tab pos="4914900" algn="l"/>
                <a:tab pos="5372100" algn="l"/>
                <a:tab pos="5829300" algn="l"/>
                <a:tab pos="6286500" algn="l"/>
                <a:tab pos="6743700" algn="l"/>
                <a:tab pos="7200900" algn="l"/>
                <a:tab pos="7658100" algn="l"/>
                <a:tab pos="8115300" algn="l"/>
                <a:tab pos="8572500" algn="l"/>
                <a:tab pos="9029700" algn="l"/>
                <a:tab pos="9486900" algn="l"/>
              </a:tabLst>
              <a:defRPr/>
            </a:pPr>
            <a:r>
              <a:rPr lang="en-US" sz="2000" b="1" dirty="0">
                <a:solidFill>
                  <a:srgbClr val="002060"/>
                </a:solidFill>
                <a:latin typeface="Times New Roman" pitchFamily="18" charset="0"/>
                <a:cs typeface="Times New Roman" pitchFamily="18" charset="0"/>
              </a:rPr>
              <a:t>Knowledge representation </a:t>
            </a:r>
            <a:r>
              <a:rPr lang="en-US" sz="2000" dirty="0">
                <a:solidFill>
                  <a:srgbClr val="002060"/>
                </a:solidFill>
                <a:latin typeface="Times New Roman" pitchFamily="18" charset="0"/>
                <a:cs typeface="Times New Roman" pitchFamily="18" charset="0"/>
              </a:rPr>
              <a:t>(schemes to store information, both facts and inferences, before and during interrogation/interview/questioning)</a:t>
            </a:r>
          </a:p>
          <a:p>
            <a:pPr marL="333375" indent="-323850" defTabSz="457200" fontAlgn="base">
              <a:lnSpc>
                <a:spcPct val="90000"/>
              </a:lnSpc>
              <a:spcBef>
                <a:spcPts val="500"/>
              </a:spcBef>
              <a:spcAft>
                <a:spcPct val="0"/>
              </a:spcAft>
              <a:buClr>
                <a:srgbClr val="000000"/>
              </a:buClr>
              <a:buSzPct val="100000"/>
              <a:buFont typeface="Arial" charset="0"/>
              <a:buChar char="•"/>
              <a:tabLst>
                <a:tab pos="342900" algn="l"/>
                <a:tab pos="800100" algn="l"/>
                <a:tab pos="1257300" algn="l"/>
                <a:tab pos="1714500" algn="l"/>
                <a:tab pos="2171700" algn="l"/>
                <a:tab pos="2628900" algn="l"/>
                <a:tab pos="3086100" algn="l"/>
                <a:tab pos="3543300" algn="l"/>
                <a:tab pos="4000500" algn="l"/>
                <a:tab pos="4457700" algn="l"/>
                <a:tab pos="4914900" algn="l"/>
                <a:tab pos="5372100" algn="l"/>
                <a:tab pos="5829300" algn="l"/>
                <a:tab pos="6286500" algn="l"/>
                <a:tab pos="6743700" algn="l"/>
                <a:tab pos="7200900" algn="l"/>
                <a:tab pos="7658100" algn="l"/>
                <a:tab pos="8115300" algn="l"/>
                <a:tab pos="8572500" algn="l"/>
                <a:tab pos="9029700" algn="l"/>
                <a:tab pos="9486900" algn="l"/>
              </a:tabLst>
              <a:defRPr/>
            </a:pPr>
            <a:r>
              <a:rPr lang="en-US" sz="2000" b="1" dirty="0">
                <a:solidFill>
                  <a:srgbClr val="002060"/>
                </a:solidFill>
                <a:latin typeface="Times New Roman" pitchFamily="18" charset="0"/>
                <a:cs typeface="Times New Roman" pitchFamily="18" charset="0"/>
              </a:rPr>
              <a:t>Automated reasoning </a:t>
            </a:r>
            <a:r>
              <a:rPr lang="en-US" sz="2000" dirty="0">
                <a:solidFill>
                  <a:srgbClr val="002060"/>
                </a:solidFill>
                <a:latin typeface="Times New Roman" pitchFamily="18" charset="0"/>
                <a:cs typeface="Times New Roman" pitchFamily="18" charset="0"/>
              </a:rPr>
              <a:t>(use stored information to answer questions and to draw new conclusions)</a:t>
            </a:r>
          </a:p>
          <a:p>
            <a:pPr marL="333375" indent="-323850" defTabSz="457200" fontAlgn="base">
              <a:lnSpc>
                <a:spcPct val="90000"/>
              </a:lnSpc>
              <a:spcBef>
                <a:spcPts val="500"/>
              </a:spcBef>
              <a:spcAft>
                <a:spcPct val="0"/>
              </a:spcAft>
              <a:buClr>
                <a:srgbClr val="000000"/>
              </a:buClr>
              <a:buSzPct val="100000"/>
              <a:buFont typeface="Arial" charset="0"/>
              <a:buChar char="•"/>
              <a:tabLst>
                <a:tab pos="342900" algn="l"/>
                <a:tab pos="800100" algn="l"/>
                <a:tab pos="1257300" algn="l"/>
                <a:tab pos="1714500" algn="l"/>
                <a:tab pos="2171700" algn="l"/>
                <a:tab pos="2628900" algn="l"/>
                <a:tab pos="3086100" algn="l"/>
                <a:tab pos="3543300" algn="l"/>
                <a:tab pos="4000500" algn="l"/>
                <a:tab pos="4457700" algn="l"/>
                <a:tab pos="4914900" algn="l"/>
                <a:tab pos="5372100" algn="l"/>
                <a:tab pos="5829300" algn="l"/>
                <a:tab pos="6286500" algn="l"/>
                <a:tab pos="6743700" algn="l"/>
                <a:tab pos="7200900" algn="l"/>
                <a:tab pos="7658100" algn="l"/>
                <a:tab pos="8115300" algn="l"/>
                <a:tab pos="8572500" algn="l"/>
                <a:tab pos="9029700" algn="l"/>
                <a:tab pos="9486900" algn="l"/>
              </a:tabLst>
              <a:defRPr/>
            </a:pPr>
            <a:r>
              <a:rPr lang="en-US" sz="2000" b="1" dirty="0">
                <a:solidFill>
                  <a:srgbClr val="002060"/>
                </a:solidFill>
                <a:latin typeface="Times New Roman" pitchFamily="18" charset="0"/>
                <a:cs typeface="Times New Roman" pitchFamily="18" charset="0"/>
              </a:rPr>
              <a:t>Machine learning </a:t>
            </a:r>
            <a:r>
              <a:rPr lang="en-US" sz="2000" dirty="0">
                <a:solidFill>
                  <a:srgbClr val="002060"/>
                </a:solidFill>
                <a:latin typeface="Times New Roman" pitchFamily="18" charset="0"/>
                <a:cs typeface="Times New Roman" pitchFamily="18" charset="0"/>
              </a:rPr>
              <a:t>(adapt to new circumstances/conditions and accumulate/collect knowledge)</a:t>
            </a:r>
          </a:p>
          <a:p>
            <a:pPr marL="333375" indent="-323850" defTabSz="457200" fontAlgn="base">
              <a:lnSpc>
                <a:spcPct val="90000"/>
              </a:lnSpc>
              <a:spcBef>
                <a:spcPts val="600"/>
              </a:spcBef>
              <a:spcAft>
                <a:spcPct val="0"/>
              </a:spcAft>
              <a:buClr>
                <a:srgbClr val="000000"/>
              </a:buClr>
              <a:buSzPct val="100000"/>
              <a:buFont typeface="Arial" charset="0"/>
              <a:buChar char="•"/>
              <a:tabLst>
                <a:tab pos="342900" algn="l"/>
                <a:tab pos="800100" algn="l"/>
                <a:tab pos="1257300" algn="l"/>
                <a:tab pos="1714500" algn="l"/>
                <a:tab pos="2171700" algn="l"/>
                <a:tab pos="2628900" algn="l"/>
                <a:tab pos="3086100" algn="l"/>
                <a:tab pos="3543300" algn="l"/>
                <a:tab pos="4000500" algn="l"/>
                <a:tab pos="4457700" algn="l"/>
                <a:tab pos="4914900" algn="l"/>
                <a:tab pos="5372100" algn="l"/>
                <a:tab pos="5829300" algn="l"/>
                <a:tab pos="6286500" algn="l"/>
                <a:tab pos="6743700" algn="l"/>
                <a:tab pos="7200900" algn="l"/>
                <a:tab pos="7658100" algn="l"/>
                <a:tab pos="8115300" algn="l"/>
                <a:tab pos="8572500" algn="l"/>
                <a:tab pos="9029700" algn="l"/>
                <a:tab pos="9486900" algn="l"/>
              </a:tabLst>
              <a:defRPr/>
            </a:pPr>
            <a:r>
              <a:rPr lang="en-US" sz="2000" b="1" dirty="0">
                <a:solidFill>
                  <a:srgbClr val="002060"/>
                </a:solidFill>
                <a:latin typeface="Times New Roman" pitchFamily="18" charset="0"/>
                <a:cs typeface="Times New Roman" pitchFamily="18" charset="0"/>
              </a:rPr>
              <a:t>Computer vision </a:t>
            </a:r>
            <a:r>
              <a:rPr lang="en-US" sz="2000" dirty="0">
                <a:solidFill>
                  <a:srgbClr val="002060"/>
                </a:solidFill>
                <a:latin typeface="Times New Roman" pitchFamily="18" charset="0"/>
                <a:cs typeface="Times New Roman" pitchFamily="18" charset="0"/>
              </a:rPr>
              <a:t>(recognize/identify objects based on patterns/designs in the same way as the human visual system does)</a:t>
            </a:r>
          </a:p>
          <a:p>
            <a:pPr marL="333375" indent="-323850" defTabSz="457200" fontAlgn="base">
              <a:lnSpc>
                <a:spcPct val="90000"/>
              </a:lnSpc>
              <a:spcBef>
                <a:spcPts val="500"/>
              </a:spcBef>
              <a:spcAft>
                <a:spcPct val="0"/>
              </a:spcAft>
              <a:buClr>
                <a:srgbClr val="000000"/>
              </a:buClr>
              <a:buSzPct val="100000"/>
              <a:buFont typeface="Arial" charset="0"/>
              <a:buChar char="•"/>
              <a:tabLst>
                <a:tab pos="342900" algn="l"/>
                <a:tab pos="800100" algn="l"/>
                <a:tab pos="1257300" algn="l"/>
                <a:tab pos="1714500" algn="l"/>
                <a:tab pos="2171700" algn="l"/>
                <a:tab pos="2628900" algn="l"/>
                <a:tab pos="3086100" algn="l"/>
                <a:tab pos="3543300" algn="l"/>
                <a:tab pos="4000500" algn="l"/>
                <a:tab pos="4457700" algn="l"/>
                <a:tab pos="4914900" algn="l"/>
                <a:tab pos="5372100" algn="l"/>
                <a:tab pos="5829300" algn="l"/>
                <a:tab pos="6286500" algn="l"/>
                <a:tab pos="6743700" algn="l"/>
                <a:tab pos="7200900" algn="l"/>
                <a:tab pos="7658100" algn="l"/>
                <a:tab pos="8115300" algn="l"/>
                <a:tab pos="8572500" algn="l"/>
                <a:tab pos="9029700" algn="l"/>
                <a:tab pos="9486900" algn="l"/>
              </a:tabLst>
              <a:defRPr/>
            </a:pPr>
            <a:r>
              <a:rPr lang="en-US" sz="2000" b="1" dirty="0">
                <a:solidFill>
                  <a:srgbClr val="002060"/>
                </a:solidFill>
                <a:latin typeface="Times New Roman" pitchFamily="18" charset="0"/>
                <a:cs typeface="Times New Roman" pitchFamily="18" charset="0"/>
              </a:rPr>
              <a:t>Robotics</a:t>
            </a:r>
            <a:r>
              <a:rPr lang="en-US" sz="2000" dirty="0">
                <a:solidFill>
                  <a:srgbClr val="002060"/>
                </a:solidFill>
                <a:latin typeface="Times New Roman" pitchFamily="18" charset="0"/>
                <a:cs typeface="Times New Roman" pitchFamily="18" charset="0"/>
              </a:rPr>
              <a:t> (produce mechanical device capable of controlled motion; which enable computers to see, hear &amp; take actions)</a:t>
            </a:r>
          </a:p>
          <a:p>
            <a:pPr marL="341313" indent="-333375" defTabSz="457200" fontAlgn="base">
              <a:lnSpc>
                <a:spcPct val="90000"/>
              </a:lnSpc>
              <a:spcBef>
                <a:spcPts val="125"/>
              </a:spcBef>
              <a:spcAft>
                <a:spcPct val="0"/>
              </a:spcAft>
              <a:buSzPct val="100000"/>
              <a:tabLst>
                <a:tab pos="342900" algn="l"/>
                <a:tab pos="800100" algn="l"/>
                <a:tab pos="1257300" algn="l"/>
                <a:tab pos="1714500" algn="l"/>
                <a:tab pos="2171700" algn="l"/>
                <a:tab pos="2628900" algn="l"/>
                <a:tab pos="3086100" algn="l"/>
                <a:tab pos="3543300" algn="l"/>
                <a:tab pos="4000500" algn="l"/>
                <a:tab pos="4457700" algn="l"/>
                <a:tab pos="4914900" algn="l"/>
                <a:tab pos="5372100" algn="l"/>
                <a:tab pos="5829300" algn="l"/>
                <a:tab pos="6286500" algn="l"/>
                <a:tab pos="6743700" algn="l"/>
                <a:tab pos="7200900" algn="l"/>
                <a:tab pos="7658100" algn="l"/>
                <a:tab pos="8115300" algn="l"/>
                <a:tab pos="8572500" algn="l"/>
                <a:tab pos="9029700" algn="l"/>
                <a:tab pos="9486900" algn="l"/>
              </a:tabLst>
              <a:defRPr/>
            </a:pPr>
            <a:endParaRPr lang="en-US" sz="2000" dirty="0">
              <a:solidFill>
                <a:srgbClr val="002060"/>
              </a:solidFill>
              <a:latin typeface="Times New Roman" pitchFamily="18" charset="0"/>
              <a:cs typeface="Times New Roman" pitchFamily="18" charset="0"/>
            </a:endParaRPr>
          </a:p>
          <a:p>
            <a:pPr marL="333375" indent="-323850" defTabSz="457200" fontAlgn="base">
              <a:lnSpc>
                <a:spcPct val="90000"/>
              </a:lnSpc>
              <a:spcBef>
                <a:spcPts val="600"/>
              </a:spcBef>
              <a:spcAft>
                <a:spcPct val="0"/>
              </a:spcAft>
              <a:buClr>
                <a:srgbClr val="000000"/>
              </a:buClr>
              <a:buSzPct val="100000"/>
              <a:buFont typeface="Arial" charset="0"/>
              <a:buChar char="•"/>
              <a:tabLst>
                <a:tab pos="342900" algn="l"/>
                <a:tab pos="800100" algn="l"/>
                <a:tab pos="1257300" algn="l"/>
                <a:tab pos="1714500" algn="l"/>
                <a:tab pos="2171700" algn="l"/>
                <a:tab pos="2628900" algn="l"/>
                <a:tab pos="3086100" algn="l"/>
                <a:tab pos="3543300" algn="l"/>
                <a:tab pos="4000500" algn="l"/>
                <a:tab pos="4457700" algn="l"/>
                <a:tab pos="4914900" algn="l"/>
                <a:tab pos="5372100" algn="l"/>
                <a:tab pos="5829300" algn="l"/>
                <a:tab pos="6286500" algn="l"/>
                <a:tab pos="6743700" algn="l"/>
                <a:tab pos="7200900" algn="l"/>
                <a:tab pos="7658100" algn="l"/>
                <a:tab pos="8115300" algn="l"/>
                <a:tab pos="8572500" algn="l"/>
                <a:tab pos="9029700" algn="l"/>
                <a:tab pos="9486900" algn="l"/>
              </a:tabLst>
              <a:defRPr/>
            </a:pPr>
            <a:r>
              <a:rPr lang="en-GB" sz="2000" dirty="0">
                <a:solidFill>
                  <a:srgbClr val="002060"/>
                </a:solidFill>
                <a:latin typeface="Times New Roman" pitchFamily="18" charset="0"/>
                <a:cs typeface="Times New Roman" pitchFamily="18" charset="0"/>
              </a:rPr>
              <a:t>Is AI equals human intelligence? Can we create a KBS called mind?</a:t>
            </a:r>
          </a:p>
        </p:txBody>
      </p:sp>
      <p:sp>
        <p:nvSpPr>
          <p:cNvPr id="4710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spcBef>
                <a:spcPct val="0"/>
              </a:spcBef>
              <a:buClrTx/>
              <a:buFontTx/>
              <a:buNone/>
            </a:pPr>
            <a:fld id="{379FD2F0-5D0B-434D-993B-D2D0A6808EC6}" type="slidenum">
              <a:rPr lang="en-US" altLang="en-US" sz="1800"/>
              <a:pPr>
                <a:spcBef>
                  <a:spcPct val="0"/>
                </a:spcBef>
                <a:buClrTx/>
                <a:buFontTx/>
                <a:buNone/>
              </a:pPr>
              <a:t>35</a:t>
            </a:fld>
            <a:endParaRPr lang="en-US" altLang="en-US" sz="1800"/>
          </a:p>
        </p:txBody>
      </p:sp>
    </p:spTree>
    <p:extLst>
      <p:ext uri="{BB962C8B-B14F-4D97-AF65-F5344CB8AC3E}">
        <p14:creationId xmlns:p14="http://schemas.microsoft.com/office/powerpoint/2010/main" val="3457135722"/>
      </p:ext>
    </p:extLst>
  </p:cSld>
  <p:clrMapOvr>
    <a:masterClrMapping/>
  </p:clrMapOvr>
  <p:transition spd="med"/>
  <p:timing>
    <p:tnLst>
      <p:par>
        <p:cTn id="1" dur="indefinite" restart="never" nodeType="tmRoot">
          <p:childTnLst>
            <p:seq concurrent="1" nextAc="seek">
              <p:cTn id="2" dur="indefinite" nodeType="mainSeq">
                <p:childTnLst>
                  <p:par>
                    <p:cTn id="3" fill="hold" nodeType="clickPar">
                      <p:stCondLst>
                        <p:cond delay="0"/>
                      </p:stCondLst>
                      <p:childTnLst>
                        <p:par>
                          <p:cTn id="4" fill="hold" nodeType="withGroup">
                            <p:stCondLst>
                              <p:cond delay="0"/>
                            </p:stCondLst>
                            <p:childTnLst>
                              <p:par>
                                <p:cTn id="5" presetID="3" presetClass="entr" presetSubtype="10" fill="hold" nodeType="withEffect">
                                  <p:stCondLst>
                                    <p:cond delay="0"/>
                                  </p:stCondLst>
                                  <p:childTnLst>
                                    <p:animClr clrSpc="rgb" dir="cw">
                                      <p:cBhvr additive="repl">
                                        <p:cTn id="6" dur="1" fill="hold" masterRel="sameClick"/>
                                        <p:tgtEl>
                                          <p:spTgt spid="2">
                                            <p:txEl>
                                              <p:pRg st="0" end="0"/>
                                            </p:txEl>
                                          </p:spTgt>
                                        </p:tgtEl>
                                        <p:attrNameLst>
                                          <p:attrName>ppt_c</p:attrName>
                                        </p:attrNameLst>
                                      </p:cBhvr>
                                      <p:to>
                                        <a:srgbClr val="99CC00"/>
                                      </p:to>
                                    </p:animClr>
                                    <p:set>
                                      <p:cBhvr additive="repl">
                                        <p:cTn id="7" dur="1" fill="hold">
                                          <p:stCondLst>
                                            <p:cond delay="0"/>
                                          </p:stCondLst>
                                        </p:cTn>
                                        <p:tgtEl>
                                          <p:spTgt spid="2">
                                            <p:txEl>
                                              <p:pRg st="0" end="0"/>
                                            </p:txEl>
                                          </p:spTgt>
                                        </p:tgtEl>
                                        <p:attrNameLst>
                                          <p:attrName>style.visibility</p:attrName>
                                        </p:attrNameLst>
                                      </p:cBhvr>
                                      <p:to>
                                        <p:strVal val="visible"/>
                                      </p:to>
                                    </p:set>
                                    <p:animEffect transition="in" filter="blinds(horizontal)">
                                      <p:cBhvr additive="repl">
                                        <p:cTn id="8" dur="500"/>
                                        <p:tgtEl>
                                          <p:spTgt spid="2">
                                            <p:txEl>
                                              <p:pRg st="0" end="0"/>
                                            </p:txEl>
                                          </p:spTgt>
                                        </p:tgtEl>
                                      </p:cBhvr>
                                    </p:animEffect>
                                  </p:childTnLst>
                                </p:cTn>
                              </p:par>
                              <p:par>
                                <p:cTn id="9" presetID="3" presetClass="entr" presetSubtype="10" fill="hold" nodeType="withEffect">
                                  <p:stCondLst>
                                    <p:cond delay="0"/>
                                  </p:stCondLst>
                                  <p:childTnLst>
                                    <p:animClr clrSpc="rgb" dir="cw">
                                      <p:cBhvr additive="repl">
                                        <p:cTn id="10" dur="1" fill="hold" masterRel="sameClick"/>
                                        <p:tgtEl>
                                          <p:spTgt spid="2">
                                            <p:txEl>
                                              <p:pRg st="1" end="1"/>
                                            </p:txEl>
                                          </p:spTgt>
                                        </p:tgtEl>
                                        <p:attrNameLst>
                                          <p:attrName>ppt_c</p:attrName>
                                        </p:attrNameLst>
                                      </p:cBhvr>
                                      <p:to>
                                        <a:srgbClr val="99CC00"/>
                                      </p:to>
                                    </p:animClr>
                                    <p:set>
                                      <p:cBhvr additive="repl">
                                        <p:cTn id="11" dur="1" fill="hold">
                                          <p:stCondLst>
                                            <p:cond delay="0"/>
                                          </p:stCondLst>
                                        </p:cTn>
                                        <p:tgtEl>
                                          <p:spTgt spid="2">
                                            <p:txEl>
                                              <p:pRg st="1" end="1"/>
                                            </p:txEl>
                                          </p:spTgt>
                                        </p:tgtEl>
                                        <p:attrNameLst>
                                          <p:attrName>style.visibility</p:attrName>
                                        </p:attrNameLst>
                                      </p:cBhvr>
                                      <p:to>
                                        <p:strVal val="visible"/>
                                      </p:to>
                                    </p:set>
                                    <p:animEffect transition="in" filter="blinds(horizontal)">
                                      <p:cBhvr additive="repl">
                                        <p:cTn id="12" dur="500"/>
                                        <p:tgtEl>
                                          <p:spTgt spid="2">
                                            <p:txEl>
                                              <p:pRg st="1" end="1"/>
                                            </p:txEl>
                                          </p:spTgt>
                                        </p:tgtEl>
                                      </p:cBhvr>
                                    </p:animEffect>
                                  </p:childTnLst>
                                </p:cTn>
                              </p:par>
                              <p:par>
                                <p:cTn id="13" presetID="3" presetClass="entr" presetSubtype="10" fill="hold" nodeType="withEffect">
                                  <p:stCondLst>
                                    <p:cond delay="0"/>
                                  </p:stCondLst>
                                  <p:childTnLst>
                                    <p:animClr clrSpc="rgb" dir="cw">
                                      <p:cBhvr additive="repl">
                                        <p:cTn id="14" dur="1" fill="hold" masterRel="sameClick"/>
                                        <p:tgtEl>
                                          <p:spTgt spid="2">
                                            <p:txEl>
                                              <p:pRg st="2" end="2"/>
                                            </p:txEl>
                                          </p:spTgt>
                                        </p:tgtEl>
                                        <p:attrNameLst>
                                          <p:attrName>ppt_c</p:attrName>
                                        </p:attrNameLst>
                                      </p:cBhvr>
                                      <p:to>
                                        <a:srgbClr val="99CC00"/>
                                      </p:to>
                                    </p:animClr>
                                    <p:set>
                                      <p:cBhvr additive="repl">
                                        <p:cTn id="15" dur="1" fill="hold">
                                          <p:stCondLst>
                                            <p:cond delay="0"/>
                                          </p:stCondLst>
                                        </p:cTn>
                                        <p:tgtEl>
                                          <p:spTgt spid="2">
                                            <p:txEl>
                                              <p:pRg st="2" end="2"/>
                                            </p:txEl>
                                          </p:spTgt>
                                        </p:tgtEl>
                                        <p:attrNameLst>
                                          <p:attrName>style.visibility</p:attrName>
                                        </p:attrNameLst>
                                      </p:cBhvr>
                                      <p:to>
                                        <p:strVal val="visible"/>
                                      </p:to>
                                    </p:set>
                                    <p:animEffect transition="in" filter="blinds(horizontal)">
                                      <p:cBhvr additive="repl">
                                        <p:cTn id="16" dur="500"/>
                                        <p:tgtEl>
                                          <p:spTgt spid="2">
                                            <p:txEl>
                                              <p:pRg st="2" end="2"/>
                                            </p:txEl>
                                          </p:spTgt>
                                        </p:tgtEl>
                                      </p:cBhvr>
                                    </p:animEffect>
                                  </p:childTnLst>
                                </p:cTn>
                              </p:par>
                              <p:par>
                                <p:cTn id="17" presetID="3" presetClass="entr" presetSubtype="10" fill="hold" nodeType="withEffect">
                                  <p:stCondLst>
                                    <p:cond delay="0"/>
                                  </p:stCondLst>
                                  <p:childTnLst>
                                    <p:animClr clrSpc="rgb" dir="cw">
                                      <p:cBhvr additive="repl">
                                        <p:cTn id="18" dur="1" fill="hold" masterRel="sameClick"/>
                                        <p:tgtEl>
                                          <p:spTgt spid="2">
                                            <p:txEl>
                                              <p:pRg st="3" end="3"/>
                                            </p:txEl>
                                          </p:spTgt>
                                        </p:tgtEl>
                                        <p:attrNameLst>
                                          <p:attrName>ppt_c</p:attrName>
                                        </p:attrNameLst>
                                      </p:cBhvr>
                                      <p:to>
                                        <a:srgbClr val="99CC00"/>
                                      </p:to>
                                    </p:animClr>
                                    <p:set>
                                      <p:cBhvr additive="repl">
                                        <p:cTn id="19" dur="1" fill="hold">
                                          <p:stCondLst>
                                            <p:cond delay="0"/>
                                          </p:stCondLst>
                                        </p:cTn>
                                        <p:tgtEl>
                                          <p:spTgt spid="2">
                                            <p:txEl>
                                              <p:pRg st="3" end="3"/>
                                            </p:txEl>
                                          </p:spTgt>
                                        </p:tgtEl>
                                        <p:attrNameLst>
                                          <p:attrName>style.visibility</p:attrName>
                                        </p:attrNameLst>
                                      </p:cBhvr>
                                      <p:to>
                                        <p:strVal val="visible"/>
                                      </p:to>
                                    </p:set>
                                    <p:animEffect transition="in" filter="blinds(horizontal)">
                                      <p:cBhvr additive="repl">
                                        <p:cTn id="20" dur="500"/>
                                        <p:tgtEl>
                                          <p:spTgt spid="2">
                                            <p:txEl>
                                              <p:pRg st="3" end="3"/>
                                            </p:txEl>
                                          </p:spTgt>
                                        </p:tgtEl>
                                      </p:cBhvr>
                                    </p:animEffect>
                                  </p:childTnLst>
                                </p:cTn>
                              </p:par>
                              <p:par>
                                <p:cTn id="21" presetID="3" presetClass="entr" presetSubtype="10" fill="hold" nodeType="withEffect">
                                  <p:stCondLst>
                                    <p:cond delay="0"/>
                                  </p:stCondLst>
                                  <p:childTnLst>
                                    <p:animClr clrSpc="rgb" dir="cw">
                                      <p:cBhvr additive="repl">
                                        <p:cTn id="22" dur="1" fill="hold" masterRel="sameClick"/>
                                        <p:tgtEl>
                                          <p:spTgt spid="2">
                                            <p:txEl>
                                              <p:pRg st="4" end="4"/>
                                            </p:txEl>
                                          </p:spTgt>
                                        </p:tgtEl>
                                        <p:attrNameLst>
                                          <p:attrName>ppt_c</p:attrName>
                                        </p:attrNameLst>
                                      </p:cBhvr>
                                      <p:to>
                                        <a:srgbClr val="99CC00"/>
                                      </p:to>
                                    </p:animClr>
                                    <p:set>
                                      <p:cBhvr additive="repl">
                                        <p:cTn id="23" dur="1" fill="hold">
                                          <p:stCondLst>
                                            <p:cond delay="0"/>
                                          </p:stCondLst>
                                        </p:cTn>
                                        <p:tgtEl>
                                          <p:spTgt spid="2">
                                            <p:txEl>
                                              <p:pRg st="4" end="4"/>
                                            </p:txEl>
                                          </p:spTgt>
                                        </p:tgtEl>
                                        <p:attrNameLst>
                                          <p:attrName>style.visibility</p:attrName>
                                        </p:attrNameLst>
                                      </p:cBhvr>
                                      <p:to>
                                        <p:strVal val="visible"/>
                                      </p:to>
                                    </p:set>
                                    <p:animEffect transition="in" filter="blinds(horizontal)">
                                      <p:cBhvr additive="repl">
                                        <p:cTn id="24" dur="500"/>
                                        <p:tgtEl>
                                          <p:spTgt spid="2">
                                            <p:txEl>
                                              <p:pRg st="4" end="4"/>
                                            </p:txEl>
                                          </p:spTgt>
                                        </p:tgtEl>
                                      </p:cBhvr>
                                    </p:animEffect>
                                  </p:childTnLst>
                                </p:cTn>
                              </p:par>
                              <p:par>
                                <p:cTn id="25" presetID="3" presetClass="entr" presetSubtype="10" fill="hold" nodeType="withEffect">
                                  <p:stCondLst>
                                    <p:cond delay="0"/>
                                  </p:stCondLst>
                                  <p:childTnLst>
                                    <p:animClr clrSpc="rgb" dir="cw">
                                      <p:cBhvr additive="repl">
                                        <p:cTn id="26" dur="1" fill="hold" masterRel="sameClick"/>
                                        <p:tgtEl>
                                          <p:spTgt spid="2">
                                            <p:txEl>
                                              <p:pRg st="5" end="5"/>
                                            </p:txEl>
                                          </p:spTgt>
                                        </p:tgtEl>
                                        <p:attrNameLst>
                                          <p:attrName>ppt_c</p:attrName>
                                        </p:attrNameLst>
                                      </p:cBhvr>
                                      <p:to>
                                        <a:srgbClr val="99CC00"/>
                                      </p:to>
                                    </p:animClr>
                                    <p:set>
                                      <p:cBhvr additive="repl">
                                        <p:cTn id="27" dur="1" fill="hold">
                                          <p:stCondLst>
                                            <p:cond delay="0"/>
                                          </p:stCondLst>
                                        </p:cTn>
                                        <p:tgtEl>
                                          <p:spTgt spid="2">
                                            <p:txEl>
                                              <p:pRg st="5" end="5"/>
                                            </p:txEl>
                                          </p:spTgt>
                                        </p:tgtEl>
                                        <p:attrNameLst>
                                          <p:attrName>style.visibility</p:attrName>
                                        </p:attrNameLst>
                                      </p:cBhvr>
                                      <p:to>
                                        <p:strVal val="visible"/>
                                      </p:to>
                                    </p:set>
                                    <p:animEffect transition="in" filter="blinds(horizontal)">
                                      <p:cBhvr additive="repl">
                                        <p:cTn id="28" dur="500"/>
                                        <p:tgtEl>
                                          <p:spTgt spid="2">
                                            <p:txEl>
                                              <p:pRg st="5" end="5"/>
                                            </p:txEl>
                                          </p:spTgt>
                                        </p:tgtEl>
                                      </p:cBhvr>
                                    </p:animEffect>
                                  </p:childTnLst>
                                </p:cTn>
                              </p:par>
                              <p:par>
                                <p:cTn id="29" presetID="3" presetClass="entr" presetSubtype="10" fill="hold" nodeType="withEffect">
                                  <p:stCondLst>
                                    <p:cond delay="0"/>
                                  </p:stCondLst>
                                  <p:childTnLst>
                                    <p:animClr clrSpc="rgb" dir="cw">
                                      <p:cBhvr additive="repl">
                                        <p:cTn id="30" dur="1" fill="hold" masterRel="sameClick"/>
                                        <p:tgtEl>
                                          <p:spTgt spid="2">
                                            <p:txEl>
                                              <p:pRg st="6" end="6"/>
                                            </p:txEl>
                                          </p:spTgt>
                                        </p:tgtEl>
                                        <p:attrNameLst>
                                          <p:attrName>ppt_c</p:attrName>
                                        </p:attrNameLst>
                                      </p:cBhvr>
                                      <p:to>
                                        <a:srgbClr val="99CC00"/>
                                      </p:to>
                                    </p:animClr>
                                    <p:set>
                                      <p:cBhvr additive="repl">
                                        <p:cTn id="31" dur="1" fill="hold">
                                          <p:stCondLst>
                                            <p:cond delay="0"/>
                                          </p:stCondLst>
                                        </p:cTn>
                                        <p:tgtEl>
                                          <p:spTgt spid="2">
                                            <p:txEl>
                                              <p:pRg st="6" end="6"/>
                                            </p:txEl>
                                          </p:spTgt>
                                        </p:tgtEl>
                                        <p:attrNameLst>
                                          <p:attrName>style.visibility</p:attrName>
                                        </p:attrNameLst>
                                      </p:cBhvr>
                                      <p:to>
                                        <p:strVal val="visible"/>
                                      </p:to>
                                    </p:set>
                                    <p:animEffect transition="in" filter="blinds(horizontal)">
                                      <p:cBhvr additive="repl">
                                        <p:cTn id="32" dur="500"/>
                                        <p:tgtEl>
                                          <p:spTgt spid="2">
                                            <p:txEl>
                                              <p:pRg st="6" end="6"/>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55" presetClass="entr" fill="hold" nodeType="clickEffect">
                                  <p:stCondLst>
                                    <p:cond delay="0"/>
                                  </p:stCondLst>
                                  <p:childTnLst>
                                    <p:set>
                                      <p:cBhvr additive="repl">
                                        <p:cTn id="36" dur="1" fill="hold">
                                          <p:stCondLst>
                                            <p:cond delay="0"/>
                                          </p:stCondLst>
                                        </p:cTn>
                                        <p:tgtEl>
                                          <p:spTgt spid="2">
                                            <p:txEl>
                                              <p:pRg st="8" end="8"/>
                                            </p:txEl>
                                          </p:spTgt>
                                        </p:tgtEl>
                                        <p:attrNameLst>
                                          <p:attrName>style.visibility</p:attrName>
                                        </p:attrNameLst>
                                      </p:cBhvr>
                                      <p:to>
                                        <p:strVal val="visible"/>
                                      </p:to>
                                    </p:set>
                                    <p:anim calcmode="lin" valueType="num">
                                      <p:cBhvr additive="repl">
                                        <p:cTn id="37" dur="1000" fill="hold"/>
                                        <p:tgtEl>
                                          <p:spTgt spid="2">
                                            <p:txEl>
                                              <p:pRg st="8" end="8"/>
                                            </p:txEl>
                                          </p:spTgt>
                                        </p:tgtEl>
                                        <p:attrNameLst>
                                          <p:attrName>ppt_w</p:attrName>
                                        </p:attrNameLst>
                                      </p:cBhvr>
                                      <p:tavLst>
                                        <p:tav tm="100000">
                                          <p:val>
                                            <p:strVal val="#ppt_w*0.70"/>
                                          </p:val>
                                        </p:tav>
                                        <p:tav>
                                          <p:val>
                                            <p:strVal val="#ppt_w"/>
                                          </p:val>
                                        </p:tav>
                                      </p:tavLst>
                                    </p:anim>
                                    <p:anim calcmode="lin" valueType="num">
                                      <p:cBhvr additive="repl">
                                        <p:cTn id="38" dur="1000" fill="hold"/>
                                        <p:tgtEl>
                                          <p:spTgt spid="2">
                                            <p:txEl>
                                              <p:pRg st="8" end="8"/>
                                            </p:txEl>
                                          </p:spTgt>
                                        </p:tgtEl>
                                        <p:attrNameLst>
                                          <p:attrName>ppt_h</p:attrName>
                                        </p:attrNameLst>
                                      </p:cBhvr>
                                      <p:tavLst>
                                        <p:tav tm="100000">
                                          <p:val>
                                            <p:strVal val="#ppt_h"/>
                                          </p:val>
                                        </p:tav>
                                        <p:tav>
                                          <p:val>
                                            <p:strVal val="#ppt_h"/>
                                          </p:val>
                                        </p:tav>
                                      </p:tavLst>
                                    </p:anim>
                                    <p:animEffect transition="in" filter="fade">
                                      <p:cBhvr additive="repl">
                                        <p:cTn id="39" dur="1000"/>
                                        <p:tgtEl>
                                          <p:spTgt spid="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1"/>
            <a:ext cx="9144000" cy="4525963"/>
          </a:xfrm>
        </p:spPr>
        <p:txBody>
          <a:bodyPr/>
          <a:lstStyle/>
          <a:p>
            <a:pPr marL="0" indent="0" algn="ctr">
              <a:buNone/>
            </a:pPr>
            <a:r>
              <a:rPr lang="en-US" sz="2400" b="1" dirty="0">
                <a:solidFill>
                  <a:prstClr val="black"/>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b="1" dirty="0" smtClean="0">
                <a:latin typeface="Times New Roman" pitchFamily="18" charset="0"/>
                <a:cs typeface="Times New Roman" pitchFamily="18" charset="0"/>
              </a:rPr>
              <a:t>Types </a:t>
            </a:r>
            <a:r>
              <a:rPr lang="en-US" sz="2400" b="1" dirty="0">
                <a:latin typeface="Times New Roman" pitchFamily="18" charset="0"/>
                <a:cs typeface="Times New Roman" pitchFamily="18" charset="0"/>
              </a:rPr>
              <a:t>of AI</a:t>
            </a:r>
          </a:p>
          <a:p>
            <a:pPr>
              <a:buFont typeface="Wingdings" pitchFamily="2" charset="2"/>
              <a:buChar char="Ø"/>
            </a:pPr>
            <a:r>
              <a:rPr lang="en-US" sz="2000" dirty="0">
                <a:latin typeface="Times New Roman" pitchFamily="18" charset="0"/>
                <a:cs typeface="Times New Roman" pitchFamily="18" charset="0"/>
              </a:rPr>
              <a:t>Artificial Intelligence can be divided into two categorization which are based on capabilities and based on functionally of AI.</a:t>
            </a:r>
          </a:p>
        </p:txBody>
      </p:sp>
      <p:sp>
        <p:nvSpPr>
          <p:cNvPr id="4" name="Slide Number Placeholder 3"/>
          <p:cNvSpPr>
            <a:spLocks noGrp="1"/>
          </p:cNvSpPr>
          <p:nvPr>
            <p:ph type="sldNum" sz="quarter" idx="4294967295"/>
          </p:nvPr>
        </p:nvSpPr>
        <p:spPr>
          <a:xfrm>
            <a:off x="8077200" y="6356351"/>
            <a:ext cx="2133600" cy="365125"/>
          </a:xfrm>
          <a:prstGeom prst="rect">
            <a:avLst/>
          </a:prstGeom>
        </p:spPr>
        <p:txBody>
          <a:bodyPr/>
          <a:lstStyle/>
          <a:p>
            <a:fld id="{0CB1EC29-38E7-474D-8F61-E37020D034A1}" type="slidenum">
              <a:rPr lang="en-US" smtClean="0"/>
              <a:pPr/>
              <a:t>36</a:t>
            </a:fld>
            <a:endParaRPr lang="en-US"/>
          </a:p>
        </p:txBody>
      </p:sp>
      <p:sp>
        <p:nvSpPr>
          <p:cNvPr id="5" name="Rectangle 4"/>
          <p:cNvSpPr/>
          <p:nvPr/>
        </p:nvSpPr>
        <p:spPr>
          <a:xfrm>
            <a:off x="2209800" y="3556851"/>
            <a:ext cx="7772400" cy="369332"/>
          </a:xfrm>
          <a:prstGeom prst="rect">
            <a:avLst/>
          </a:prstGeom>
        </p:spPr>
        <p:txBody>
          <a:bodyPr wrap="square">
            <a:spAutoFit/>
          </a:bodyPr>
          <a:lstStyle/>
          <a:p>
            <a:r>
              <a:rPr lang="en-US" dirty="0">
                <a:latin typeface="Times New Roman" panose="02020603050405020304" pitchFamily="18" charset="0"/>
                <a:cs typeface="Times New Roman" panose="02020603050405020304" pitchFamily="18" charset="0"/>
              </a:rPr>
              <a:t>Figure </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types of Artificial Intelligence (AI)</a:t>
            </a:r>
            <a:r>
              <a:rPr lang="en-US" dirty="0"/>
              <a:t> </a:t>
            </a:r>
          </a:p>
        </p:txBody>
      </p:sp>
      <p:sp>
        <p:nvSpPr>
          <p:cNvPr id="6" name="Rectangle 5"/>
          <p:cNvSpPr/>
          <p:nvPr/>
        </p:nvSpPr>
        <p:spPr>
          <a:xfrm>
            <a:off x="1525073" y="3926183"/>
            <a:ext cx="9144000" cy="1754326"/>
          </a:xfrm>
          <a:prstGeom prst="rect">
            <a:avLst/>
          </a:prstGeom>
        </p:spPr>
        <p:txBody>
          <a:bodyPr wrap="square">
            <a:spAutoFit/>
          </a:bodyPr>
          <a:lstStyle/>
          <a:p>
            <a:r>
              <a:rPr lang="en-US" dirty="0">
                <a:latin typeface="Times New Roman" pitchFamily="18" charset="0"/>
                <a:cs typeface="Times New Roman" pitchFamily="18" charset="0"/>
              </a:rPr>
              <a:t>A.  </a:t>
            </a:r>
            <a:r>
              <a:rPr lang="en-US" b="1" dirty="0">
                <a:latin typeface="Times New Roman" pitchFamily="18" charset="0"/>
                <a:cs typeface="Times New Roman" pitchFamily="18" charset="0"/>
              </a:rPr>
              <a:t>Based on Capabilities </a:t>
            </a:r>
          </a:p>
          <a:p>
            <a:pPr marL="342900" indent="-342900">
              <a:buAutoNum type="arabicPeriod"/>
            </a:pPr>
            <a:r>
              <a:rPr lang="en-US" b="1" i="1" dirty="0">
                <a:solidFill>
                  <a:srgbClr val="FF0000"/>
                </a:solidFill>
                <a:latin typeface="Times New Roman" pitchFamily="18" charset="0"/>
                <a:cs typeface="Times New Roman" pitchFamily="18" charset="0"/>
              </a:rPr>
              <a:t>Weak AI or Narrow AI: </a:t>
            </a:r>
            <a:r>
              <a:rPr lang="en-US" dirty="0">
                <a:latin typeface="Times New Roman" pitchFamily="18" charset="0"/>
                <a:cs typeface="Times New Roman" pitchFamily="18" charset="0"/>
              </a:rPr>
              <a:t>is a type of AI which is able to perform a dedicated task with intelligence. </a:t>
            </a:r>
          </a:p>
          <a:p>
            <a:pPr marL="285750" indent="-285750">
              <a:buFont typeface="Wingdings" pitchFamily="2" charset="2"/>
              <a:buChar char="Ø"/>
            </a:pPr>
            <a:r>
              <a:rPr lang="en-US" dirty="0">
                <a:latin typeface="Times New Roman" pitchFamily="18" charset="0"/>
                <a:cs typeface="Times New Roman" pitchFamily="18" charset="0"/>
              </a:rPr>
              <a:t>Narrow AI , it is only trained for one specific task. </a:t>
            </a:r>
          </a:p>
          <a:p>
            <a:pPr marL="285750" indent="-285750">
              <a:buFont typeface="Wingdings" pitchFamily="2" charset="2"/>
              <a:buChar char="Ø"/>
            </a:pPr>
            <a:r>
              <a:rPr lang="en-US" dirty="0">
                <a:latin typeface="Times New Roman" pitchFamily="18" charset="0"/>
                <a:cs typeface="Times New Roman" pitchFamily="18" charset="0"/>
              </a:rPr>
              <a:t>Some Examples of Narrow AI are Google translate, playing chess, self-driving cars, speech recognition, and image recognition. </a:t>
            </a:r>
          </a:p>
        </p:txBody>
      </p:sp>
      <p:pic>
        <p:nvPicPr>
          <p:cNvPr id="7"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38400" y="1194651"/>
            <a:ext cx="7772400" cy="2362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7014859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00389" y="-6439"/>
            <a:ext cx="9144000" cy="6864439"/>
          </a:xfrm>
        </p:spPr>
        <p:txBody>
          <a:bodyPr>
            <a:noAutofit/>
          </a:bodyPr>
          <a:lstStyle/>
          <a:p>
            <a:pPr marL="0" indent="0">
              <a:lnSpc>
                <a:spcPct val="150000"/>
              </a:lnSpc>
              <a:buNone/>
            </a:pPr>
            <a:r>
              <a:rPr lang="en-US" sz="2000" b="1" i="1" dirty="0">
                <a:solidFill>
                  <a:srgbClr val="FF0000"/>
                </a:solidFill>
                <a:latin typeface="Times New Roman" pitchFamily="18" charset="0"/>
                <a:cs typeface="Times New Roman" pitchFamily="18" charset="0"/>
              </a:rPr>
              <a:t>2. General AI: </a:t>
            </a:r>
            <a:r>
              <a:rPr lang="en-US" sz="2000" dirty="0">
                <a:latin typeface="Times New Roman" pitchFamily="18" charset="0"/>
                <a:cs typeface="Times New Roman" pitchFamily="18" charset="0"/>
              </a:rPr>
              <a:t>is a type of intelligence that could perform any intellectual task with efficiency like a human. </a:t>
            </a:r>
          </a:p>
          <a:p>
            <a:pPr>
              <a:lnSpc>
                <a:spcPct val="150000"/>
              </a:lnSpc>
              <a:buFont typeface="Wingdings" pitchFamily="2" charset="2"/>
              <a:buChar char="Ø"/>
            </a:pPr>
            <a:r>
              <a:rPr lang="en-US" sz="2000" dirty="0">
                <a:latin typeface="Times New Roman" pitchFamily="18" charset="0"/>
                <a:cs typeface="Times New Roman" pitchFamily="18" charset="0"/>
              </a:rPr>
              <a:t>The idea behind the general AI to make such a system that could be smarter and think like a human on its own. </a:t>
            </a:r>
          </a:p>
          <a:p>
            <a:pPr>
              <a:lnSpc>
                <a:spcPct val="150000"/>
              </a:lnSpc>
              <a:buFont typeface="Wingdings" pitchFamily="2" charset="2"/>
              <a:buChar char="Ø"/>
            </a:pPr>
            <a:r>
              <a:rPr lang="en-US" sz="2000" dirty="0">
                <a:latin typeface="Times New Roman" pitchFamily="18" charset="0"/>
                <a:cs typeface="Times New Roman" pitchFamily="18" charset="0"/>
              </a:rPr>
              <a:t>Currently, there is no such system exists which could come under general AI and can perform any task as perfect as a human. </a:t>
            </a:r>
          </a:p>
          <a:p>
            <a:pPr>
              <a:lnSpc>
                <a:spcPct val="150000"/>
              </a:lnSpc>
              <a:buFont typeface="Wingdings" pitchFamily="2" charset="2"/>
              <a:buChar char="Ø"/>
            </a:pPr>
            <a:r>
              <a:rPr lang="en-US" sz="1800" dirty="0">
                <a:latin typeface="Times New Roman" pitchFamily="18" charset="0"/>
                <a:cs typeface="Times New Roman" pitchFamily="18" charset="0"/>
              </a:rPr>
              <a:t>The worldwide researchers are now focused on developing machines with General AI</a:t>
            </a:r>
            <a:r>
              <a:rPr lang="en-US" sz="2000" dirty="0">
                <a:latin typeface="Times New Roman" pitchFamily="18" charset="0"/>
                <a:cs typeface="Times New Roman" pitchFamily="18" charset="0"/>
              </a:rPr>
              <a:t>. </a:t>
            </a:r>
          </a:p>
          <a:p>
            <a:pPr>
              <a:lnSpc>
                <a:spcPct val="150000"/>
              </a:lnSpc>
              <a:buFont typeface="Wingdings" pitchFamily="2" charset="2"/>
              <a:buChar char="Ø"/>
            </a:pPr>
            <a:r>
              <a:rPr lang="en-US" sz="2000" dirty="0">
                <a:latin typeface="Times New Roman" pitchFamily="18" charset="0"/>
                <a:cs typeface="Times New Roman" pitchFamily="18" charset="0"/>
              </a:rPr>
              <a:t>As systems with general AI </a:t>
            </a:r>
            <a:r>
              <a:rPr lang="en-US" sz="2000" b="1" dirty="0">
                <a:latin typeface="Times New Roman" pitchFamily="18" charset="0"/>
                <a:cs typeface="Times New Roman" pitchFamily="18" charset="0"/>
              </a:rPr>
              <a:t>are still under research</a:t>
            </a:r>
            <a:r>
              <a:rPr lang="en-US" sz="2000" dirty="0">
                <a:latin typeface="Times New Roman" pitchFamily="18" charset="0"/>
                <a:cs typeface="Times New Roman" pitchFamily="18" charset="0"/>
              </a:rPr>
              <a:t>, and it will take lots of effort and time to develop such systems. </a:t>
            </a:r>
          </a:p>
          <a:p>
            <a:pPr marL="0" indent="0">
              <a:lnSpc>
                <a:spcPct val="150000"/>
              </a:lnSpc>
              <a:buNone/>
            </a:pPr>
            <a:endParaRPr lang="en-US" sz="2000" dirty="0">
              <a:latin typeface="Times New Roman" pitchFamily="18" charset="0"/>
              <a:cs typeface="Times New Roman" pitchFamily="18" charset="0"/>
            </a:endParaRPr>
          </a:p>
        </p:txBody>
      </p:sp>
      <p:sp>
        <p:nvSpPr>
          <p:cNvPr id="4" name="Slide Number Placeholder 3"/>
          <p:cNvSpPr>
            <a:spLocks noGrp="1"/>
          </p:cNvSpPr>
          <p:nvPr>
            <p:ph type="sldNum" sz="quarter" idx="4294967295"/>
          </p:nvPr>
        </p:nvSpPr>
        <p:spPr>
          <a:xfrm>
            <a:off x="8077200" y="6356351"/>
            <a:ext cx="2133600" cy="365125"/>
          </a:xfrm>
          <a:prstGeom prst="rect">
            <a:avLst/>
          </a:prstGeom>
        </p:spPr>
        <p:txBody>
          <a:bodyPr/>
          <a:lstStyle/>
          <a:p>
            <a:fld id="{0CB1EC29-38E7-474D-8F61-E37020D034A1}" type="slidenum">
              <a:rPr lang="en-US" smtClean="0"/>
              <a:pPr/>
              <a:t>37</a:t>
            </a:fld>
            <a:endParaRPr lang="en-US"/>
          </a:p>
        </p:txBody>
      </p:sp>
    </p:spTree>
    <p:extLst>
      <p:ext uri="{BB962C8B-B14F-4D97-AF65-F5344CB8AC3E}">
        <p14:creationId xmlns:p14="http://schemas.microsoft.com/office/powerpoint/2010/main" val="79584230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19707" y="0"/>
            <a:ext cx="9148293" cy="6934200"/>
          </a:xfrm>
        </p:spPr>
        <p:txBody>
          <a:bodyPr>
            <a:normAutofit lnSpcReduction="10000"/>
          </a:bodyPr>
          <a:lstStyle/>
          <a:p>
            <a:pPr marL="0" indent="0">
              <a:lnSpc>
                <a:spcPct val="150000"/>
              </a:lnSpc>
              <a:buNone/>
            </a:pPr>
            <a:r>
              <a:rPr lang="en-US" sz="2000" b="1" i="1" dirty="0">
                <a:solidFill>
                  <a:srgbClr val="FF0000"/>
                </a:solidFill>
                <a:latin typeface="Times New Roman" pitchFamily="18" charset="0"/>
                <a:cs typeface="Times New Roman" pitchFamily="18" charset="0"/>
              </a:rPr>
              <a:t>3. Super AI: </a:t>
            </a:r>
            <a:r>
              <a:rPr lang="en-US" sz="2000" dirty="0">
                <a:latin typeface="Times New Roman" pitchFamily="18" charset="0"/>
                <a:cs typeface="Times New Roman" pitchFamily="18" charset="0"/>
              </a:rPr>
              <a:t>is a level of Intelligence of Systems at which machines could surpass human intelligence, and can perform any task </a:t>
            </a:r>
            <a:r>
              <a:rPr lang="en-US" sz="2000" b="1" dirty="0">
                <a:latin typeface="Times New Roman" pitchFamily="18" charset="0"/>
                <a:cs typeface="Times New Roman" pitchFamily="18" charset="0"/>
              </a:rPr>
              <a:t>better than </a:t>
            </a:r>
            <a:r>
              <a:rPr lang="en-US" sz="2000" dirty="0">
                <a:latin typeface="Times New Roman" pitchFamily="18" charset="0"/>
                <a:cs typeface="Times New Roman" pitchFamily="18" charset="0"/>
              </a:rPr>
              <a:t>a human with cognitive properties. </a:t>
            </a:r>
          </a:p>
          <a:p>
            <a:pPr>
              <a:lnSpc>
                <a:spcPct val="150000"/>
              </a:lnSpc>
              <a:buFont typeface="Wingdings" pitchFamily="2" charset="2"/>
              <a:buChar char="Ø"/>
            </a:pPr>
            <a:r>
              <a:rPr lang="en-US" sz="2000" dirty="0">
                <a:latin typeface="Times New Roman" pitchFamily="18" charset="0"/>
                <a:cs typeface="Times New Roman" pitchFamily="18" charset="0"/>
              </a:rPr>
              <a:t>Some key characteristics of strong AI include capability include the ability to think, to reason solve the puzzle, make judgments, plan, learn, and communicate on its own. </a:t>
            </a:r>
          </a:p>
          <a:p>
            <a:pPr marL="0" indent="0">
              <a:lnSpc>
                <a:spcPct val="150000"/>
              </a:lnSpc>
              <a:buNone/>
            </a:pPr>
            <a:r>
              <a:rPr lang="en-US" sz="2000" b="1" dirty="0">
                <a:latin typeface="Times New Roman" pitchFamily="18" charset="0"/>
                <a:cs typeface="Times New Roman" pitchFamily="18" charset="0"/>
              </a:rPr>
              <a:t>B. Based on the functionality </a:t>
            </a:r>
          </a:p>
          <a:p>
            <a:pPr marL="0" indent="0">
              <a:lnSpc>
                <a:spcPct val="150000"/>
              </a:lnSpc>
              <a:buNone/>
            </a:pPr>
            <a:r>
              <a:rPr lang="en-US" sz="2000" b="1" i="1" dirty="0">
                <a:solidFill>
                  <a:srgbClr val="FF0000"/>
                </a:solidFill>
                <a:latin typeface="Times New Roman" pitchFamily="18" charset="0"/>
                <a:cs typeface="Times New Roman" pitchFamily="18" charset="0"/>
              </a:rPr>
              <a:t>1. Reactive Machines </a:t>
            </a:r>
          </a:p>
          <a:p>
            <a:pPr>
              <a:lnSpc>
                <a:spcPct val="150000"/>
              </a:lnSpc>
              <a:buFont typeface="Wingdings" pitchFamily="2" charset="2"/>
              <a:buChar char="Ø"/>
            </a:pPr>
            <a:r>
              <a:rPr lang="en-US" sz="2000" dirty="0">
                <a:latin typeface="Times New Roman" pitchFamily="18" charset="0"/>
                <a:cs typeface="Times New Roman" pitchFamily="18" charset="0"/>
              </a:rPr>
              <a:t>Purely reactive machines are the most basic types of Artificial Intelligence. </a:t>
            </a:r>
          </a:p>
          <a:p>
            <a:pPr>
              <a:lnSpc>
                <a:spcPct val="150000"/>
              </a:lnSpc>
              <a:buFont typeface="Wingdings" pitchFamily="2" charset="2"/>
              <a:buChar char="Ø"/>
            </a:pPr>
            <a:r>
              <a:rPr lang="en-US" sz="2000" dirty="0">
                <a:latin typeface="Times New Roman" pitchFamily="18" charset="0"/>
                <a:cs typeface="Times New Roman" pitchFamily="18" charset="0"/>
              </a:rPr>
              <a:t> Such AI systems </a:t>
            </a:r>
            <a:r>
              <a:rPr lang="en-US" sz="2000" b="1" dirty="0">
                <a:latin typeface="Times New Roman" pitchFamily="18" charset="0"/>
                <a:cs typeface="Times New Roman" pitchFamily="18" charset="0"/>
              </a:rPr>
              <a:t>do not store memories </a:t>
            </a:r>
            <a:r>
              <a:rPr lang="en-US" sz="2000" dirty="0">
                <a:latin typeface="Times New Roman" pitchFamily="18" charset="0"/>
                <a:cs typeface="Times New Roman" pitchFamily="18" charset="0"/>
              </a:rPr>
              <a:t>or past experiences for future actions. </a:t>
            </a:r>
          </a:p>
          <a:p>
            <a:pPr>
              <a:lnSpc>
                <a:spcPct val="150000"/>
              </a:lnSpc>
              <a:buFont typeface="Wingdings" pitchFamily="2" charset="2"/>
              <a:buChar char="Ø"/>
            </a:pPr>
            <a:r>
              <a:rPr lang="en-US" sz="2000" dirty="0">
                <a:latin typeface="Times New Roman" pitchFamily="18" charset="0"/>
                <a:cs typeface="Times New Roman" pitchFamily="18" charset="0"/>
              </a:rPr>
              <a:t> These machines only focus on current scenarios and react on it as per possible best action. </a:t>
            </a:r>
          </a:p>
          <a:p>
            <a:pPr>
              <a:lnSpc>
                <a:spcPct val="150000"/>
              </a:lnSpc>
              <a:buFont typeface="Wingdings" pitchFamily="2" charset="2"/>
              <a:buChar char="Ø"/>
            </a:pPr>
            <a:r>
              <a:rPr lang="en-US" sz="2000" dirty="0">
                <a:latin typeface="Times New Roman" pitchFamily="18" charset="0"/>
                <a:cs typeface="Times New Roman" pitchFamily="18" charset="0"/>
              </a:rPr>
              <a:t>IBM's Deep Blue system is an example of reactive machines. </a:t>
            </a:r>
          </a:p>
          <a:p>
            <a:pPr>
              <a:lnSpc>
                <a:spcPct val="150000"/>
              </a:lnSpc>
              <a:buFont typeface="Wingdings" pitchFamily="2" charset="2"/>
              <a:buChar char="Ø"/>
            </a:pPr>
            <a:r>
              <a:rPr lang="en-US" sz="2000" dirty="0">
                <a:latin typeface="Times New Roman" pitchFamily="18" charset="0"/>
                <a:cs typeface="Times New Roman" pitchFamily="18" charset="0"/>
              </a:rPr>
              <a:t> Google's </a:t>
            </a:r>
            <a:r>
              <a:rPr lang="en-US" sz="2000" dirty="0" err="1">
                <a:latin typeface="Times New Roman" pitchFamily="18" charset="0"/>
                <a:cs typeface="Times New Roman" pitchFamily="18" charset="0"/>
              </a:rPr>
              <a:t>AlphaGo</a:t>
            </a:r>
            <a:r>
              <a:rPr lang="en-US" sz="2000" dirty="0">
                <a:latin typeface="Times New Roman" pitchFamily="18" charset="0"/>
                <a:cs typeface="Times New Roman" pitchFamily="18" charset="0"/>
              </a:rPr>
              <a:t> is also an example of reactive machines</a:t>
            </a:r>
          </a:p>
        </p:txBody>
      </p:sp>
      <p:sp>
        <p:nvSpPr>
          <p:cNvPr id="4" name="Slide Number Placeholder 3"/>
          <p:cNvSpPr>
            <a:spLocks noGrp="1"/>
          </p:cNvSpPr>
          <p:nvPr>
            <p:ph type="sldNum" sz="quarter" idx="4294967295"/>
          </p:nvPr>
        </p:nvSpPr>
        <p:spPr>
          <a:xfrm>
            <a:off x="8077200" y="6356351"/>
            <a:ext cx="2133600" cy="365125"/>
          </a:xfrm>
          <a:prstGeom prst="rect">
            <a:avLst/>
          </a:prstGeom>
        </p:spPr>
        <p:txBody>
          <a:bodyPr/>
          <a:lstStyle/>
          <a:p>
            <a:fld id="{0CB1EC29-38E7-474D-8F61-E37020D034A1}" type="slidenum">
              <a:rPr lang="en-US" smtClean="0"/>
              <a:pPr/>
              <a:t>38</a:t>
            </a:fld>
            <a:endParaRPr lang="en-US"/>
          </a:p>
        </p:txBody>
      </p:sp>
    </p:spTree>
    <p:extLst>
      <p:ext uri="{BB962C8B-B14F-4D97-AF65-F5344CB8AC3E}">
        <p14:creationId xmlns:p14="http://schemas.microsoft.com/office/powerpoint/2010/main" val="408545335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3220"/>
            <a:ext cx="9144000" cy="6854780"/>
          </a:xfrm>
        </p:spPr>
        <p:txBody>
          <a:bodyPr>
            <a:noAutofit/>
          </a:bodyPr>
          <a:lstStyle/>
          <a:p>
            <a:pPr marL="0" indent="0">
              <a:lnSpc>
                <a:spcPct val="170000"/>
              </a:lnSpc>
              <a:buNone/>
            </a:pPr>
            <a:r>
              <a:rPr lang="en-US" sz="2000" b="1" i="1" dirty="0">
                <a:solidFill>
                  <a:srgbClr val="FF0000"/>
                </a:solidFill>
                <a:latin typeface="Times New Roman" pitchFamily="18" charset="0"/>
                <a:cs typeface="Times New Roman" pitchFamily="18" charset="0"/>
              </a:rPr>
              <a:t>2. Limited Memory </a:t>
            </a:r>
          </a:p>
          <a:p>
            <a:pPr>
              <a:lnSpc>
                <a:spcPct val="170000"/>
              </a:lnSpc>
              <a:buFont typeface="Wingdings" pitchFamily="2" charset="2"/>
              <a:buChar char="Ø"/>
            </a:pPr>
            <a:r>
              <a:rPr lang="en-US" sz="2000" dirty="0">
                <a:latin typeface="Times New Roman" pitchFamily="18" charset="0"/>
                <a:cs typeface="Times New Roman" pitchFamily="18" charset="0"/>
              </a:rPr>
              <a:t>Limited memory machines </a:t>
            </a:r>
            <a:r>
              <a:rPr lang="en-US" sz="2000" b="1" dirty="0">
                <a:latin typeface="Times New Roman" pitchFamily="18" charset="0"/>
                <a:cs typeface="Times New Roman" pitchFamily="18" charset="0"/>
              </a:rPr>
              <a:t>can store past experiences </a:t>
            </a:r>
            <a:r>
              <a:rPr lang="en-US" sz="2000" dirty="0">
                <a:latin typeface="Times New Roman" pitchFamily="18" charset="0"/>
                <a:cs typeface="Times New Roman" pitchFamily="18" charset="0"/>
              </a:rPr>
              <a:t>or some data for a </a:t>
            </a:r>
            <a:r>
              <a:rPr lang="en-US" sz="1800" dirty="0">
                <a:latin typeface="Times New Roman" pitchFamily="18" charset="0"/>
                <a:cs typeface="Times New Roman" pitchFamily="18" charset="0"/>
              </a:rPr>
              <a:t>short period of time. </a:t>
            </a:r>
          </a:p>
          <a:p>
            <a:pPr>
              <a:lnSpc>
                <a:spcPct val="170000"/>
              </a:lnSpc>
              <a:buFont typeface="Wingdings" pitchFamily="2" charset="2"/>
              <a:buChar char="Ø"/>
            </a:pPr>
            <a:r>
              <a:rPr lang="en-US" sz="2000" dirty="0">
                <a:latin typeface="Times New Roman" pitchFamily="18" charset="0"/>
                <a:cs typeface="Times New Roman" pitchFamily="18" charset="0"/>
              </a:rPr>
              <a:t>These machines can use stored data for a limited time period only. </a:t>
            </a:r>
          </a:p>
          <a:p>
            <a:pPr>
              <a:lnSpc>
                <a:spcPct val="170000"/>
              </a:lnSpc>
              <a:buFont typeface="Wingdings" pitchFamily="2" charset="2"/>
              <a:buChar char="Ø"/>
            </a:pPr>
            <a:r>
              <a:rPr lang="en-US" sz="2000" dirty="0">
                <a:latin typeface="Times New Roman" pitchFamily="18" charset="0"/>
                <a:cs typeface="Times New Roman" pitchFamily="18" charset="0"/>
              </a:rPr>
              <a:t>Self-driving cars are one of the best examples of Limited Memory systems. </a:t>
            </a:r>
          </a:p>
          <a:p>
            <a:pPr>
              <a:lnSpc>
                <a:spcPct val="170000"/>
              </a:lnSpc>
              <a:buFont typeface="Wingdings" pitchFamily="2" charset="2"/>
              <a:buChar char="Ø"/>
            </a:pPr>
            <a:r>
              <a:rPr lang="en-US" sz="2000" dirty="0">
                <a:latin typeface="Times New Roman" pitchFamily="18" charset="0"/>
                <a:cs typeface="Times New Roman" pitchFamily="18" charset="0"/>
              </a:rPr>
              <a:t>These cars can store the recent speed of nearby cars, the distance of other cars, speed limits, and other information to navigate the road. </a:t>
            </a:r>
          </a:p>
          <a:p>
            <a:pPr marL="0" indent="0">
              <a:lnSpc>
                <a:spcPct val="170000"/>
              </a:lnSpc>
              <a:buNone/>
            </a:pPr>
            <a:r>
              <a:rPr lang="en-US" sz="2000" b="1" i="1" dirty="0">
                <a:solidFill>
                  <a:srgbClr val="FF0000"/>
                </a:solidFill>
                <a:latin typeface="Times New Roman" pitchFamily="18" charset="0"/>
                <a:cs typeface="Times New Roman" pitchFamily="18" charset="0"/>
              </a:rPr>
              <a:t>3. Theory of Mind </a:t>
            </a:r>
          </a:p>
          <a:p>
            <a:pPr>
              <a:lnSpc>
                <a:spcPct val="170000"/>
              </a:lnSpc>
              <a:buFont typeface="Wingdings" pitchFamily="2" charset="2"/>
              <a:buChar char="Ø"/>
            </a:pPr>
            <a:r>
              <a:rPr lang="en-US" sz="2000" dirty="0">
                <a:latin typeface="Times New Roman" pitchFamily="18" charset="0"/>
                <a:cs typeface="Times New Roman" pitchFamily="18" charset="0"/>
              </a:rPr>
              <a:t> Theory of Mind AI should understand </a:t>
            </a:r>
            <a:r>
              <a:rPr lang="en-US" sz="2000" b="1" dirty="0">
                <a:latin typeface="Times New Roman" pitchFamily="18" charset="0"/>
                <a:cs typeface="Times New Roman" pitchFamily="18" charset="0"/>
              </a:rPr>
              <a:t>human emotions</a:t>
            </a:r>
            <a:r>
              <a:rPr lang="en-US" sz="2000" dirty="0">
                <a:latin typeface="Times New Roman" pitchFamily="18" charset="0"/>
                <a:cs typeface="Times New Roman" pitchFamily="18" charset="0"/>
              </a:rPr>
              <a:t>, people, beliefs, and be able to interact socially </a:t>
            </a:r>
            <a:r>
              <a:rPr lang="en-US" sz="2000" b="1" dirty="0">
                <a:latin typeface="Times New Roman" pitchFamily="18" charset="0"/>
                <a:cs typeface="Times New Roman" pitchFamily="18" charset="0"/>
              </a:rPr>
              <a:t>like humans</a:t>
            </a:r>
            <a:r>
              <a:rPr lang="en-US" sz="2000" dirty="0">
                <a:latin typeface="Times New Roman" pitchFamily="18" charset="0"/>
                <a:cs typeface="Times New Roman" pitchFamily="18" charset="0"/>
              </a:rPr>
              <a:t>. </a:t>
            </a:r>
          </a:p>
          <a:p>
            <a:pPr>
              <a:lnSpc>
                <a:spcPct val="170000"/>
              </a:lnSpc>
              <a:buFont typeface="Wingdings" pitchFamily="2" charset="2"/>
              <a:buChar char="Ø"/>
            </a:pPr>
            <a:r>
              <a:rPr lang="en-US" sz="2000" dirty="0">
                <a:latin typeface="Times New Roman" pitchFamily="18" charset="0"/>
                <a:cs typeface="Times New Roman" pitchFamily="18" charset="0"/>
              </a:rPr>
              <a:t> This type of AI machines is still not developed, but researchers are making lots of efforts and improvement for developing such AI machines.</a:t>
            </a:r>
          </a:p>
        </p:txBody>
      </p:sp>
      <p:sp>
        <p:nvSpPr>
          <p:cNvPr id="4" name="Slide Number Placeholder 3"/>
          <p:cNvSpPr>
            <a:spLocks noGrp="1"/>
          </p:cNvSpPr>
          <p:nvPr>
            <p:ph type="sldNum" sz="quarter" idx="4294967295"/>
          </p:nvPr>
        </p:nvSpPr>
        <p:spPr>
          <a:xfrm>
            <a:off x="8077200" y="6356351"/>
            <a:ext cx="2133600" cy="365125"/>
          </a:xfrm>
          <a:prstGeom prst="rect">
            <a:avLst/>
          </a:prstGeom>
        </p:spPr>
        <p:txBody>
          <a:bodyPr/>
          <a:lstStyle/>
          <a:p>
            <a:fld id="{0CB1EC29-38E7-474D-8F61-E37020D034A1}" type="slidenum">
              <a:rPr lang="en-US" smtClean="0"/>
              <a:pPr/>
              <a:t>39</a:t>
            </a:fld>
            <a:endParaRPr lang="en-US"/>
          </a:p>
        </p:txBody>
      </p:sp>
    </p:spTree>
    <p:extLst>
      <p:ext uri="{BB962C8B-B14F-4D97-AF65-F5344CB8AC3E}">
        <p14:creationId xmlns:p14="http://schemas.microsoft.com/office/powerpoint/2010/main" val="120906555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170" name="Text Box 1"/>
          <p:cNvSpPr txBox="1">
            <a:spLocks noChangeArrowheads="1"/>
          </p:cNvSpPr>
          <p:nvPr/>
        </p:nvSpPr>
        <p:spPr bwMode="auto">
          <a:xfrm>
            <a:off x="1981200" y="152400"/>
            <a:ext cx="7772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lgn="ctr" defTabSz="457200" fontAlgn="base">
              <a:spcBef>
                <a:spcPct val="0"/>
              </a:spcBef>
              <a:spcAft>
                <a:spcPct val="0"/>
              </a:spcAft>
              <a:buClrTx/>
              <a:buNone/>
            </a:pPr>
            <a:r>
              <a:rPr lang="en-US" altLang="en-US" sz="4000"/>
              <a:t>Cont….</a:t>
            </a:r>
          </a:p>
        </p:txBody>
      </p:sp>
      <p:sp>
        <p:nvSpPr>
          <p:cNvPr id="5122" name="Text Box 2"/>
          <p:cNvSpPr txBox="1">
            <a:spLocks noChangeArrowheads="1"/>
          </p:cNvSpPr>
          <p:nvPr/>
        </p:nvSpPr>
        <p:spPr bwMode="auto">
          <a:xfrm>
            <a:off x="1524000" y="609600"/>
            <a:ext cx="8610600" cy="5791200"/>
          </a:xfrm>
          <a:prstGeom prst="rect">
            <a:avLst/>
          </a:prstGeom>
          <a:noFill/>
          <a:ln w="9525" cap="flat">
            <a:noFill/>
            <a:round/>
            <a:headEnd/>
            <a:tailEnd/>
          </a:ln>
          <a:effectLst/>
        </p:spPr>
        <p:txBody>
          <a:bodyPr/>
          <a:lstStyle/>
          <a:p>
            <a:pPr marL="211138" indent="-211138" defTabSz="457200" fontAlgn="base">
              <a:spcBef>
                <a:spcPct val="0"/>
              </a:spcBef>
              <a:spcAft>
                <a:spcPct val="0"/>
              </a:spcAft>
              <a:buClr>
                <a:srgbClr val="000000"/>
              </a:buClr>
              <a:buSzPct val="45000"/>
              <a:buFont typeface="Wingdings" charset="2"/>
              <a:buChar char=""/>
              <a:tabLst>
                <a:tab pos="211138" algn="l"/>
                <a:tab pos="668338" algn="l"/>
                <a:tab pos="1125538" algn="l"/>
                <a:tab pos="1582738" algn="l"/>
                <a:tab pos="2039938" algn="l"/>
                <a:tab pos="2497138" algn="l"/>
                <a:tab pos="2954338" algn="l"/>
                <a:tab pos="3411538" algn="l"/>
                <a:tab pos="3868738" algn="l"/>
                <a:tab pos="4325938" algn="l"/>
                <a:tab pos="4783138" algn="l"/>
                <a:tab pos="5240338" algn="l"/>
                <a:tab pos="5697538" algn="l"/>
                <a:tab pos="6154738" algn="l"/>
                <a:tab pos="6611938" algn="l"/>
                <a:tab pos="7069138" algn="l"/>
                <a:tab pos="7526338" algn="l"/>
                <a:tab pos="7983538" algn="l"/>
                <a:tab pos="8440738" algn="l"/>
                <a:tab pos="8897938" algn="l"/>
                <a:tab pos="9355138" algn="l"/>
              </a:tabLst>
              <a:defRPr/>
            </a:pPr>
            <a:r>
              <a:rPr lang="en-US" sz="2000" dirty="0">
                <a:solidFill>
                  <a:srgbClr val="000000"/>
                </a:solidFill>
                <a:latin typeface="Times New Roman" pitchFamily="18" charset="0"/>
                <a:cs typeface="Times New Roman" pitchFamily="18" charset="0"/>
              </a:rPr>
              <a:t>AI is the effort to develop computer based system(intelligent entities) that behave as human. </a:t>
            </a:r>
          </a:p>
          <a:p>
            <a:pPr marL="211138" indent="-211138" defTabSz="457200" fontAlgn="base">
              <a:spcBef>
                <a:spcPct val="0"/>
              </a:spcBef>
              <a:spcAft>
                <a:spcPct val="0"/>
              </a:spcAft>
              <a:buClr>
                <a:srgbClr val="000000"/>
              </a:buClr>
              <a:buSzPct val="45000"/>
              <a:buFont typeface="Wingdings" charset="2"/>
              <a:buChar char=""/>
              <a:tabLst>
                <a:tab pos="211138" algn="l"/>
                <a:tab pos="668338" algn="l"/>
                <a:tab pos="1125538" algn="l"/>
                <a:tab pos="1582738" algn="l"/>
                <a:tab pos="2039938" algn="l"/>
                <a:tab pos="2497138" algn="l"/>
                <a:tab pos="2954338" algn="l"/>
                <a:tab pos="3411538" algn="l"/>
                <a:tab pos="3868738" algn="l"/>
                <a:tab pos="4325938" algn="l"/>
                <a:tab pos="4783138" algn="l"/>
                <a:tab pos="5240338" algn="l"/>
                <a:tab pos="5697538" algn="l"/>
                <a:tab pos="6154738" algn="l"/>
                <a:tab pos="6611938" algn="l"/>
                <a:tab pos="7069138" algn="l"/>
                <a:tab pos="7526338" algn="l"/>
                <a:tab pos="7983538" algn="l"/>
                <a:tab pos="8440738" algn="l"/>
                <a:tab pos="8897938" algn="l"/>
                <a:tab pos="9355138" algn="l"/>
              </a:tabLst>
              <a:defRPr/>
            </a:pPr>
            <a:r>
              <a:rPr lang="en-US" sz="2000" dirty="0">
                <a:solidFill>
                  <a:srgbClr val="000000"/>
                </a:solidFill>
                <a:latin typeface="Times New Roman" pitchFamily="18" charset="0"/>
                <a:cs typeface="Times New Roman" pitchFamily="18" charset="0"/>
              </a:rPr>
              <a:t>It enable computers behave/act like human and emulate the reasoning power of humans </a:t>
            </a:r>
          </a:p>
          <a:p>
            <a:pPr marL="676275" lvl="1" indent="-219075" defTabSz="457200" fontAlgn="base">
              <a:spcBef>
                <a:spcPts val="600"/>
              </a:spcBef>
              <a:spcAft>
                <a:spcPct val="0"/>
              </a:spcAft>
              <a:buClr>
                <a:srgbClr val="000000"/>
              </a:buClr>
              <a:buSzPct val="100000"/>
              <a:buFont typeface="Arial" charset="0"/>
              <a:buChar char="•"/>
              <a:tabLst>
                <a:tab pos="211138" algn="l"/>
                <a:tab pos="668338" algn="l"/>
                <a:tab pos="1125538" algn="l"/>
                <a:tab pos="1582738" algn="l"/>
                <a:tab pos="2039938" algn="l"/>
                <a:tab pos="2497138" algn="l"/>
                <a:tab pos="2954338" algn="l"/>
                <a:tab pos="3411538" algn="l"/>
                <a:tab pos="3868738" algn="l"/>
                <a:tab pos="4325938" algn="l"/>
                <a:tab pos="4783138" algn="l"/>
                <a:tab pos="5240338" algn="l"/>
                <a:tab pos="5697538" algn="l"/>
                <a:tab pos="6154738" algn="l"/>
                <a:tab pos="6611938" algn="l"/>
                <a:tab pos="7069138" algn="l"/>
                <a:tab pos="7526338" algn="l"/>
                <a:tab pos="7983538" algn="l"/>
                <a:tab pos="8440738" algn="l"/>
                <a:tab pos="8897938" algn="l"/>
                <a:tab pos="9355138" algn="l"/>
              </a:tabLst>
              <a:defRPr/>
            </a:pPr>
            <a:r>
              <a:rPr lang="en-US" sz="2000" dirty="0">
                <a:solidFill>
                  <a:srgbClr val="000000"/>
                </a:solidFill>
                <a:latin typeface="Times New Roman" pitchFamily="18" charset="0"/>
                <a:cs typeface="Times New Roman" pitchFamily="18" charset="0"/>
              </a:rPr>
              <a:t>in order to do tasks that require human intelligence. </a:t>
            </a:r>
          </a:p>
          <a:p>
            <a:pPr marL="219075" indent="-219075" defTabSz="457200" fontAlgn="base">
              <a:spcBef>
                <a:spcPts val="700"/>
              </a:spcBef>
              <a:spcAft>
                <a:spcPct val="0"/>
              </a:spcAft>
              <a:buClr>
                <a:srgbClr val="000000"/>
              </a:buClr>
              <a:buSzPct val="100000"/>
              <a:buFont typeface="Arial" charset="0"/>
              <a:buChar char="–"/>
              <a:tabLst>
                <a:tab pos="211138" algn="l"/>
                <a:tab pos="668338" algn="l"/>
                <a:tab pos="1125538" algn="l"/>
                <a:tab pos="1582738" algn="l"/>
                <a:tab pos="2039938" algn="l"/>
                <a:tab pos="2497138" algn="l"/>
                <a:tab pos="2954338" algn="l"/>
                <a:tab pos="3411538" algn="l"/>
                <a:tab pos="3868738" algn="l"/>
                <a:tab pos="4325938" algn="l"/>
                <a:tab pos="4783138" algn="l"/>
                <a:tab pos="5240338" algn="l"/>
                <a:tab pos="5697538" algn="l"/>
                <a:tab pos="6154738" algn="l"/>
                <a:tab pos="6611938" algn="l"/>
                <a:tab pos="7069138" algn="l"/>
                <a:tab pos="7526338" algn="l"/>
                <a:tab pos="7983538" algn="l"/>
                <a:tab pos="8440738" algn="l"/>
                <a:tab pos="8897938" algn="l"/>
                <a:tab pos="9355138" algn="l"/>
              </a:tabLst>
              <a:defRPr/>
            </a:pPr>
            <a:r>
              <a:rPr lang="en-US" sz="2000" dirty="0">
                <a:solidFill>
                  <a:srgbClr val="000000"/>
                </a:solidFill>
                <a:latin typeface="Times New Roman" pitchFamily="18" charset="0"/>
                <a:cs typeface="Times New Roman" pitchFamily="18" charset="0"/>
              </a:rPr>
              <a:t>Which task requires intelligence?</a:t>
            </a:r>
          </a:p>
          <a:p>
            <a:pPr marL="676275" lvl="1" indent="-219075" defTabSz="457200" fontAlgn="base">
              <a:spcBef>
                <a:spcPts val="600"/>
              </a:spcBef>
              <a:spcAft>
                <a:spcPct val="0"/>
              </a:spcAft>
              <a:buClr>
                <a:srgbClr val="000000"/>
              </a:buClr>
              <a:buSzPct val="100000"/>
              <a:buFont typeface="Arial" charset="0"/>
              <a:buChar char="–"/>
              <a:tabLst>
                <a:tab pos="211138" algn="l"/>
                <a:tab pos="668338" algn="l"/>
                <a:tab pos="1125538" algn="l"/>
                <a:tab pos="1582738" algn="l"/>
                <a:tab pos="2039938" algn="l"/>
                <a:tab pos="2497138" algn="l"/>
                <a:tab pos="2954338" algn="l"/>
                <a:tab pos="3411538" algn="l"/>
                <a:tab pos="3868738" algn="l"/>
                <a:tab pos="4325938" algn="l"/>
                <a:tab pos="4783138" algn="l"/>
                <a:tab pos="5240338" algn="l"/>
                <a:tab pos="5697538" algn="l"/>
                <a:tab pos="6154738" algn="l"/>
                <a:tab pos="6611938" algn="l"/>
                <a:tab pos="7069138" algn="l"/>
                <a:tab pos="7526338" algn="l"/>
                <a:tab pos="7983538" algn="l"/>
                <a:tab pos="8440738" algn="l"/>
                <a:tab pos="8897938" algn="l"/>
                <a:tab pos="9355138" algn="l"/>
              </a:tabLst>
              <a:defRPr/>
            </a:pPr>
            <a:r>
              <a:rPr lang="en-US" sz="2000" dirty="0">
                <a:solidFill>
                  <a:srgbClr val="000000"/>
                </a:solidFill>
                <a:latin typeface="Times New Roman" pitchFamily="18" charset="0"/>
                <a:cs typeface="Times New Roman" pitchFamily="18" charset="0"/>
              </a:rPr>
              <a:t>Complex arithmetic operations</a:t>
            </a:r>
          </a:p>
          <a:p>
            <a:pPr marL="1138238" lvl="2" indent="-223838" defTabSz="457200" fontAlgn="base">
              <a:spcBef>
                <a:spcPts val="600"/>
              </a:spcBef>
              <a:spcAft>
                <a:spcPct val="0"/>
              </a:spcAft>
              <a:buClr>
                <a:srgbClr val="000000"/>
              </a:buClr>
              <a:buSzPct val="100000"/>
              <a:buFont typeface="Arial" charset="0"/>
              <a:buChar char="–"/>
              <a:tabLst>
                <a:tab pos="211138" algn="l"/>
                <a:tab pos="668338" algn="l"/>
                <a:tab pos="1125538" algn="l"/>
                <a:tab pos="1582738" algn="l"/>
                <a:tab pos="2039938" algn="l"/>
                <a:tab pos="2497138" algn="l"/>
                <a:tab pos="2954338" algn="l"/>
                <a:tab pos="3411538" algn="l"/>
                <a:tab pos="3868738" algn="l"/>
                <a:tab pos="4325938" algn="l"/>
                <a:tab pos="4783138" algn="l"/>
                <a:tab pos="5240338" algn="l"/>
                <a:tab pos="5697538" algn="l"/>
                <a:tab pos="6154738" algn="l"/>
                <a:tab pos="6611938" algn="l"/>
                <a:tab pos="7069138" algn="l"/>
                <a:tab pos="7526338" algn="l"/>
                <a:tab pos="7983538" algn="l"/>
                <a:tab pos="8440738" algn="l"/>
                <a:tab pos="8897938" algn="l"/>
                <a:tab pos="9355138" algn="l"/>
              </a:tabLst>
              <a:defRPr/>
            </a:pPr>
            <a:r>
              <a:rPr lang="en-US" sz="2000" dirty="0">
                <a:solidFill>
                  <a:srgbClr val="000000"/>
                </a:solidFill>
                <a:latin typeface="Times New Roman" pitchFamily="18" charset="0"/>
                <a:cs typeface="Times New Roman" pitchFamily="18" charset="0"/>
              </a:rPr>
              <a:t>For instance, Solving 2</a:t>
            </a:r>
            <a:r>
              <a:rPr lang="en-US" sz="2000" baseline="30000" dirty="0">
                <a:solidFill>
                  <a:srgbClr val="000000"/>
                </a:solidFill>
                <a:latin typeface="Times New Roman" pitchFamily="18" charset="0"/>
                <a:cs typeface="Times New Roman" pitchFamily="18" charset="0"/>
              </a:rPr>
              <a:t>20</a:t>
            </a:r>
            <a:r>
              <a:rPr lang="en-US" sz="2000" dirty="0">
                <a:solidFill>
                  <a:srgbClr val="000000"/>
                </a:solidFill>
                <a:latin typeface="Times New Roman" pitchFamily="18" charset="0"/>
                <a:cs typeface="Times New Roman" pitchFamily="18" charset="0"/>
              </a:rPr>
              <a:t> * 3</a:t>
            </a:r>
            <a:r>
              <a:rPr lang="en-US" sz="2000" baseline="30000" dirty="0">
                <a:solidFill>
                  <a:srgbClr val="000000"/>
                </a:solidFill>
                <a:latin typeface="Times New Roman" pitchFamily="18" charset="0"/>
                <a:cs typeface="Times New Roman" pitchFamily="18" charset="0"/>
              </a:rPr>
              <a:t>50</a:t>
            </a:r>
            <a:r>
              <a:rPr lang="en-US" sz="2000" dirty="0">
                <a:solidFill>
                  <a:srgbClr val="000000"/>
                </a:solidFill>
                <a:latin typeface="Times New Roman" pitchFamily="18" charset="0"/>
                <a:cs typeface="Times New Roman" pitchFamily="18" charset="0"/>
              </a:rPr>
              <a:t>?</a:t>
            </a:r>
          </a:p>
          <a:p>
            <a:pPr marL="676275" lvl="1" indent="-219075" defTabSz="457200" fontAlgn="base">
              <a:spcBef>
                <a:spcPts val="600"/>
              </a:spcBef>
              <a:spcAft>
                <a:spcPct val="0"/>
              </a:spcAft>
              <a:buClr>
                <a:srgbClr val="000000"/>
              </a:buClr>
              <a:buSzPct val="100000"/>
              <a:buFont typeface="Arial" charset="0"/>
              <a:buChar char="–"/>
              <a:tabLst>
                <a:tab pos="211138" algn="l"/>
                <a:tab pos="668338" algn="l"/>
                <a:tab pos="1125538" algn="l"/>
                <a:tab pos="1582738" algn="l"/>
                <a:tab pos="2039938" algn="l"/>
                <a:tab pos="2497138" algn="l"/>
                <a:tab pos="2954338" algn="l"/>
                <a:tab pos="3411538" algn="l"/>
                <a:tab pos="3868738" algn="l"/>
                <a:tab pos="4325938" algn="l"/>
                <a:tab pos="4783138" algn="l"/>
                <a:tab pos="5240338" algn="l"/>
                <a:tab pos="5697538" algn="l"/>
                <a:tab pos="6154738" algn="l"/>
                <a:tab pos="6611938" algn="l"/>
                <a:tab pos="7069138" algn="l"/>
                <a:tab pos="7526338" algn="l"/>
                <a:tab pos="7983538" algn="l"/>
                <a:tab pos="8440738" algn="l"/>
                <a:tab pos="8897938" algn="l"/>
                <a:tab pos="9355138" algn="l"/>
              </a:tabLst>
              <a:defRPr/>
            </a:pPr>
            <a:r>
              <a:rPr lang="en-US" sz="2000" dirty="0">
                <a:solidFill>
                  <a:srgbClr val="000000"/>
                </a:solidFill>
                <a:latin typeface="Times New Roman" pitchFamily="18" charset="0"/>
                <a:cs typeface="Times New Roman" pitchFamily="18" charset="0"/>
              </a:rPr>
              <a:t>Every day/Mundane tasks</a:t>
            </a:r>
          </a:p>
          <a:p>
            <a:pPr marL="1138238" lvl="2" indent="-223838" defTabSz="457200" fontAlgn="base">
              <a:spcBef>
                <a:spcPts val="600"/>
              </a:spcBef>
              <a:spcAft>
                <a:spcPct val="0"/>
              </a:spcAft>
              <a:buClr>
                <a:srgbClr val="000000"/>
              </a:buClr>
              <a:buSzPct val="100000"/>
              <a:buFont typeface="Arial" charset="0"/>
              <a:buChar char="–"/>
              <a:tabLst>
                <a:tab pos="211138" algn="l"/>
                <a:tab pos="668338" algn="l"/>
                <a:tab pos="1125538" algn="l"/>
                <a:tab pos="1582738" algn="l"/>
                <a:tab pos="2039938" algn="l"/>
                <a:tab pos="2497138" algn="l"/>
                <a:tab pos="2954338" algn="l"/>
                <a:tab pos="3411538" algn="l"/>
                <a:tab pos="3868738" algn="l"/>
                <a:tab pos="4325938" algn="l"/>
                <a:tab pos="4783138" algn="l"/>
                <a:tab pos="5240338" algn="l"/>
                <a:tab pos="5697538" algn="l"/>
                <a:tab pos="6154738" algn="l"/>
                <a:tab pos="6611938" algn="l"/>
                <a:tab pos="7069138" algn="l"/>
                <a:tab pos="7526338" algn="l"/>
                <a:tab pos="7983538" algn="l"/>
                <a:tab pos="8440738" algn="l"/>
                <a:tab pos="8897938" algn="l"/>
                <a:tab pos="9355138" algn="l"/>
              </a:tabLst>
              <a:defRPr/>
            </a:pPr>
            <a:r>
              <a:rPr lang="en-US" sz="2000" dirty="0">
                <a:solidFill>
                  <a:srgbClr val="000000"/>
                </a:solidFill>
                <a:latin typeface="Times New Roman" pitchFamily="18" charset="0"/>
                <a:cs typeface="Times New Roman" pitchFamily="18" charset="0"/>
              </a:rPr>
              <a:t>Example, Natural language understanding;  face recognition</a:t>
            </a:r>
          </a:p>
          <a:p>
            <a:pPr marL="676275" lvl="1" indent="-219075" defTabSz="457200" fontAlgn="base">
              <a:spcBef>
                <a:spcPts val="600"/>
              </a:spcBef>
              <a:spcAft>
                <a:spcPct val="0"/>
              </a:spcAft>
              <a:buClr>
                <a:srgbClr val="000000"/>
              </a:buClr>
              <a:buSzPct val="100000"/>
              <a:buFont typeface="Arial" charset="0"/>
              <a:buChar char="–"/>
              <a:tabLst>
                <a:tab pos="211138" algn="l"/>
                <a:tab pos="668338" algn="l"/>
                <a:tab pos="1125538" algn="l"/>
                <a:tab pos="1582738" algn="l"/>
                <a:tab pos="2039938" algn="l"/>
                <a:tab pos="2497138" algn="l"/>
                <a:tab pos="2954338" algn="l"/>
                <a:tab pos="3411538" algn="l"/>
                <a:tab pos="3868738" algn="l"/>
                <a:tab pos="4325938" algn="l"/>
                <a:tab pos="4783138" algn="l"/>
                <a:tab pos="5240338" algn="l"/>
                <a:tab pos="5697538" algn="l"/>
                <a:tab pos="6154738" algn="l"/>
                <a:tab pos="6611938" algn="l"/>
                <a:tab pos="7069138" algn="l"/>
                <a:tab pos="7526338" algn="l"/>
                <a:tab pos="7983538" algn="l"/>
                <a:tab pos="8440738" algn="l"/>
                <a:tab pos="8897938" algn="l"/>
                <a:tab pos="9355138" algn="l"/>
              </a:tabLst>
              <a:defRPr/>
            </a:pPr>
            <a:r>
              <a:rPr lang="en-US" sz="2000" dirty="0">
                <a:solidFill>
                  <a:srgbClr val="000000"/>
                </a:solidFill>
                <a:latin typeface="Times New Roman" pitchFamily="18" charset="0"/>
                <a:cs typeface="Times New Roman" pitchFamily="18" charset="0"/>
              </a:rPr>
              <a:t>Expert tasks: which require specialists knowledge</a:t>
            </a:r>
          </a:p>
          <a:p>
            <a:pPr marL="1138238" lvl="2" indent="-223838" defTabSz="457200" fontAlgn="base">
              <a:spcBef>
                <a:spcPts val="600"/>
              </a:spcBef>
              <a:spcAft>
                <a:spcPct val="0"/>
              </a:spcAft>
              <a:buClr>
                <a:srgbClr val="000000"/>
              </a:buClr>
              <a:buSzPct val="100000"/>
              <a:buFont typeface="Arial" charset="0"/>
              <a:buChar char="–"/>
              <a:tabLst>
                <a:tab pos="211138" algn="l"/>
                <a:tab pos="668338" algn="l"/>
                <a:tab pos="1125538" algn="l"/>
                <a:tab pos="1582738" algn="l"/>
                <a:tab pos="2039938" algn="l"/>
                <a:tab pos="2497138" algn="l"/>
                <a:tab pos="2954338" algn="l"/>
                <a:tab pos="3411538" algn="l"/>
                <a:tab pos="3868738" algn="l"/>
                <a:tab pos="4325938" algn="l"/>
                <a:tab pos="4783138" algn="l"/>
                <a:tab pos="5240338" algn="l"/>
                <a:tab pos="5697538" algn="l"/>
                <a:tab pos="6154738" algn="l"/>
                <a:tab pos="6611938" algn="l"/>
                <a:tab pos="7069138" algn="l"/>
                <a:tab pos="7526338" algn="l"/>
                <a:tab pos="7983538" algn="l"/>
                <a:tab pos="8440738" algn="l"/>
                <a:tab pos="8897938" algn="l"/>
                <a:tab pos="9355138" algn="l"/>
              </a:tabLst>
              <a:defRPr/>
            </a:pPr>
            <a:r>
              <a:rPr lang="en-US" sz="2000" dirty="0">
                <a:solidFill>
                  <a:srgbClr val="000000"/>
                </a:solidFill>
                <a:latin typeface="Times New Roman" pitchFamily="18" charset="0"/>
                <a:cs typeface="Times New Roman" pitchFamily="18" charset="0"/>
              </a:rPr>
              <a:t>Example, Medical diagnosis; computer maintenance</a:t>
            </a:r>
          </a:p>
        </p:txBody>
      </p:sp>
      <p:sp>
        <p:nvSpPr>
          <p:cNvPr id="717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ts val="8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00000"/>
                </a:solidFill>
                <a:latin typeface="Arial" panose="020B0604020202020204" pitchFamily="34" charset="0"/>
                <a:ea typeface="Droid Sans Fallback" charset="0"/>
                <a:cs typeface="Droid Sans Fallback" charset="0"/>
              </a:defRPr>
            </a:lvl9pPr>
          </a:lstStyle>
          <a:p>
            <a:pPr>
              <a:spcBef>
                <a:spcPct val="0"/>
              </a:spcBef>
              <a:buClrTx/>
              <a:buFontTx/>
              <a:buNone/>
            </a:pPr>
            <a:fld id="{FF12CDC7-66DD-4D42-97E7-28D7D5501B0C}" type="slidenum">
              <a:rPr lang="en-US" altLang="en-US" sz="1800"/>
              <a:pPr>
                <a:spcBef>
                  <a:spcPct val="0"/>
                </a:spcBef>
                <a:buClrTx/>
                <a:buFontTx/>
                <a:buNone/>
              </a:pPr>
              <a:t>4</a:t>
            </a:fld>
            <a:endParaRPr lang="en-US" altLang="en-US" sz="1800"/>
          </a:p>
        </p:txBody>
      </p:sp>
    </p:spTree>
    <p:extLst>
      <p:ext uri="{BB962C8B-B14F-4D97-AF65-F5344CB8AC3E}">
        <p14:creationId xmlns:p14="http://schemas.microsoft.com/office/powerpoint/2010/main" val="3804758685"/>
      </p:ext>
    </p:extLst>
  </p:cSld>
  <p:clrMapOvr>
    <a:masterClrMapping/>
  </p:clrMapOvr>
  <p:transition spd="med"/>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additive="repl">
                                        <p:cTn id="6" dur="1" fill="hold">
                                          <p:stCondLst>
                                            <p:cond delay="0"/>
                                          </p:stCondLst>
                                        </p:cTn>
                                        <p:tgtEl>
                                          <p:spTgt spid="5122">
                                            <p:txEl>
                                              <p:pRg st="1" end="1"/>
                                            </p:txEl>
                                          </p:spTgt>
                                        </p:tgtEl>
                                        <p:attrNameLst>
                                          <p:attrName>style.visibility</p:attrName>
                                        </p:attrNameLst>
                                      </p:cBhvr>
                                      <p:to>
                                        <p:strVal val="visible"/>
                                      </p:to>
                                    </p:set>
                                    <p:animEffect transition="in" filter="blinds(horizontal)">
                                      <p:cBhvr additive="repl">
                                        <p:cTn id="7" dur="500"/>
                                        <p:tgtEl>
                                          <p:spTgt spid="5122">
                                            <p:txEl>
                                              <p:pRg st="1" end="1"/>
                                            </p:txEl>
                                          </p:spTgt>
                                        </p:tgtEl>
                                      </p:cBhvr>
                                    </p:animEffect>
                                  </p:childTnLst>
                                </p:cTn>
                              </p:par>
                              <p:par>
                                <p:cTn id="8" presetID="3" presetClass="entr" presetSubtype="10" fill="hold" nodeType="withEffect">
                                  <p:stCondLst>
                                    <p:cond delay="0"/>
                                  </p:stCondLst>
                                  <p:childTnLst>
                                    <p:set>
                                      <p:cBhvr additive="repl">
                                        <p:cTn id="9" dur="1" fill="hold">
                                          <p:stCondLst>
                                            <p:cond delay="0"/>
                                          </p:stCondLst>
                                        </p:cTn>
                                        <p:tgtEl>
                                          <p:spTgt spid="5122">
                                            <p:txEl>
                                              <p:pRg st="2" end="2"/>
                                            </p:txEl>
                                          </p:spTgt>
                                        </p:tgtEl>
                                        <p:attrNameLst>
                                          <p:attrName>style.visibility</p:attrName>
                                        </p:attrNameLst>
                                      </p:cBhvr>
                                      <p:to>
                                        <p:strVal val="visible"/>
                                      </p:to>
                                    </p:set>
                                    <p:animEffect transition="in" filter="blinds(horizontal)">
                                      <p:cBhvr additive="repl">
                                        <p:cTn id="10" dur="500"/>
                                        <p:tgtEl>
                                          <p:spTgt spid="5122">
                                            <p:txEl>
                                              <p:pRg st="2" end="2"/>
                                            </p:txEl>
                                          </p:spTgt>
                                        </p:tgtEl>
                                      </p:cBhvr>
                                    </p:animEffect>
                                  </p:childTnLst>
                                </p:cTn>
                              </p:par>
                              <p:par>
                                <p:cTn id="11" presetID="3" presetClass="entr" presetSubtype="10" fill="hold" nodeType="withEffect">
                                  <p:stCondLst>
                                    <p:cond delay="0"/>
                                  </p:stCondLst>
                                  <p:childTnLst>
                                    <p:set>
                                      <p:cBhvr additive="repl">
                                        <p:cTn id="12" dur="1" fill="hold">
                                          <p:stCondLst>
                                            <p:cond delay="0"/>
                                          </p:stCondLst>
                                        </p:cTn>
                                        <p:tgtEl>
                                          <p:spTgt spid="5122">
                                            <p:txEl>
                                              <p:pRg st="3" end="3"/>
                                            </p:txEl>
                                          </p:spTgt>
                                        </p:tgtEl>
                                        <p:attrNameLst>
                                          <p:attrName>style.visibility</p:attrName>
                                        </p:attrNameLst>
                                      </p:cBhvr>
                                      <p:to>
                                        <p:strVal val="visible"/>
                                      </p:to>
                                    </p:set>
                                    <p:animEffect transition="in" filter="blinds(horizontal)">
                                      <p:cBhvr additive="repl">
                                        <p:cTn id="13" dur="500"/>
                                        <p:tgtEl>
                                          <p:spTgt spid="5122">
                                            <p:txEl>
                                              <p:pRg st="3" end="3"/>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3" presetClass="entr" presetSubtype="10" fill="hold" nodeType="clickEffect">
                                  <p:stCondLst>
                                    <p:cond delay="0"/>
                                  </p:stCondLst>
                                  <p:childTnLst>
                                    <p:set>
                                      <p:cBhvr additive="repl">
                                        <p:cTn id="17" dur="1" fill="hold">
                                          <p:stCondLst>
                                            <p:cond delay="0"/>
                                          </p:stCondLst>
                                        </p:cTn>
                                        <p:tgtEl>
                                          <p:spTgt spid="5122">
                                            <p:txEl>
                                              <p:pRg st="4" end="4"/>
                                            </p:txEl>
                                          </p:spTgt>
                                        </p:tgtEl>
                                        <p:attrNameLst>
                                          <p:attrName>style.visibility</p:attrName>
                                        </p:attrNameLst>
                                      </p:cBhvr>
                                      <p:to>
                                        <p:strVal val="visible"/>
                                      </p:to>
                                    </p:set>
                                    <p:animEffect transition="in" filter="blinds(horizontal)">
                                      <p:cBhvr additive="repl">
                                        <p:cTn id="18" dur="500"/>
                                        <p:tgtEl>
                                          <p:spTgt spid="5122">
                                            <p:txEl>
                                              <p:pRg st="4" end="4"/>
                                            </p:txEl>
                                          </p:spTgt>
                                        </p:tgtEl>
                                      </p:cBhvr>
                                    </p:animEffect>
                                  </p:childTnLst>
                                </p:cTn>
                              </p:par>
                              <p:par>
                                <p:cTn id="19" presetID="3" presetClass="entr" presetSubtype="10" fill="hold" nodeType="withEffect">
                                  <p:stCondLst>
                                    <p:cond delay="0"/>
                                  </p:stCondLst>
                                  <p:childTnLst>
                                    <p:set>
                                      <p:cBhvr additive="repl">
                                        <p:cTn id="20" dur="1" fill="hold">
                                          <p:stCondLst>
                                            <p:cond delay="0"/>
                                          </p:stCondLst>
                                        </p:cTn>
                                        <p:tgtEl>
                                          <p:spTgt spid="5122">
                                            <p:txEl>
                                              <p:pRg st="5" end="5"/>
                                            </p:txEl>
                                          </p:spTgt>
                                        </p:tgtEl>
                                        <p:attrNameLst>
                                          <p:attrName>style.visibility</p:attrName>
                                        </p:attrNameLst>
                                      </p:cBhvr>
                                      <p:to>
                                        <p:strVal val="visible"/>
                                      </p:to>
                                    </p:set>
                                    <p:animEffect transition="in" filter="blinds(horizontal)">
                                      <p:cBhvr additive="repl">
                                        <p:cTn id="21" dur="500"/>
                                        <p:tgtEl>
                                          <p:spTgt spid="5122">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3220"/>
            <a:ext cx="9144000" cy="6854780"/>
          </a:xfrm>
        </p:spPr>
        <p:txBody>
          <a:bodyPr>
            <a:normAutofit/>
          </a:bodyPr>
          <a:lstStyle/>
          <a:p>
            <a:pPr marL="0" indent="0">
              <a:buNone/>
            </a:pPr>
            <a:r>
              <a:rPr lang="en-US" sz="2000" b="1" i="1" dirty="0">
                <a:solidFill>
                  <a:srgbClr val="FF0000"/>
                </a:solidFill>
                <a:latin typeface="Times New Roman" pitchFamily="18" charset="0"/>
                <a:cs typeface="Times New Roman" pitchFamily="18" charset="0"/>
              </a:rPr>
              <a:t>4. Self-Awareness </a:t>
            </a:r>
          </a:p>
          <a:p>
            <a:pPr>
              <a:lnSpc>
                <a:spcPct val="150000"/>
              </a:lnSpc>
              <a:buFont typeface="Wingdings" pitchFamily="2" charset="2"/>
              <a:buChar char="Ø"/>
            </a:pPr>
            <a:r>
              <a:rPr lang="en-US" sz="2000" dirty="0">
                <a:latin typeface="Times New Roman" pitchFamily="18" charset="0"/>
                <a:cs typeface="Times New Roman" pitchFamily="18" charset="0"/>
              </a:rPr>
              <a:t> Self-awareness AI is the </a:t>
            </a:r>
            <a:r>
              <a:rPr lang="en-US" sz="2000" b="1" dirty="0">
                <a:latin typeface="Times New Roman" pitchFamily="18" charset="0"/>
                <a:cs typeface="Times New Roman" pitchFamily="18" charset="0"/>
              </a:rPr>
              <a:t>future of Artificial </a:t>
            </a:r>
            <a:r>
              <a:rPr lang="en-US" sz="2000" dirty="0">
                <a:latin typeface="Times New Roman" pitchFamily="18" charset="0"/>
                <a:cs typeface="Times New Roman" pitchFamily="18" charset="0"/>
              </a:rPr>
              <a:t>Intelligence. </a:t>
            </a:r>
          </a:p>
          <a:p>
            <a:pPr>
              <a:lnSpc>
                <a:spcPct val="150000"/>
              </a:lnSpc>
              <a:buFont typeface="Wingdings" pitchFamily="2" charset="2"/>
              <a:buChar char="Ø"/>
            </a:pPr>
            <a:r>
              <a:rPr lang="en-US" sz="2000" dirty="0">
                <a:latin typeface="Times New Roman" pitchFamily="18" charset="0"/>
                <a:cs typeface="Times New Roman" pitchFamily="18" charset="0"/>
              </a:rPr>
              <a:t>These machines will be super intelligent and will have </a:t>
            </a:r>
            <a:r>
              <a:rPr lang="en-US" sz="2000" b="1" dirty="0">
                <a:latin typeface="Times New Roman" pitchFamily="18" charset="0"/>
                <a:cs typeface="Times New Roman" pitchFamily="18" charset="0"/>
              </a:rPr>
              <a:t>their own consciousness</a:t>
            </a:r>
            <a:r>
              <a:rPr lang="en-US" sz="2000" dirty="0">
                <a:latin typeface="Times New Roman" pitchFamily="18" charset="0"/>
                <a:cs typeface="Times New Roman" pitchFamily="18" charset="0"/>
              </a:rPr>
              <a:t>, sentiments, and self-awareness.  </a:t>
            </a:r>
          </a:p>
          <a:p>
            <a:pPr>
              <a:lnSpc>
                <a:spcPct val="150000"/>
              </a:lnSpc>
              <a:buFont typeface="Wingdings" pitchFamily="2" charset="2"/>
              <a:buChar char="Ø"/>
            </a:pPr>
            <a:r>
              <a:rPr lang="en-US" sz="2000" dirty="0">
                <a:latin typeface="Times New Roman" pitchFamily="18" charset="0"/>
                <a:cs typeface="Times New Roman" pitchFamily="18" charset="0"/>
              </a:rPr>
              <a:t>These machines will be </a:t>
            </a:r>
            <a:r>
              <a:rPr lang="en-US" sz="2000" b="1" dirty="0">
                <a:latin typeface="Times New Roman" pitchFamily="18" charset="0"/>
                <a:cs typeface="Times New Roman" pitchFamily="18" charset="0"/>
              </a:rPr>
              <a:t>smarter than the human </a:t>
            </a:r>
            <a:r>
              <a:rPr lang="en-US" sz="2000" dirty="0">
                <a:latin typeface="Times New Roman" pitchFamily="18" charset="0"/>
                <a:cs typeface="Times New Roman" pitchFamily="18" charset="0"/>
              </a:rPr>
              <a:t>mind. </a:t>
            </a:r>
          </a:p>
          <a:p>
            <a:pPr>
              <a:lnSpc>
                <a:spcPct val="150000"/>
              </a:lnSpc>
              <a:buFont typeface="Wingdings" pitchFamily="2" charset="2"/>
              <a:buChar char="q"/>
            </a:pPr>
            <a:r>
              <a:rPr lang="en-US" sz="2000" dirty="0">
                <a:latin typeface="Times New Roman" pitchFamily="18" charset="0"/>
                <a:cs typeface="Times New Roman" pitchFamily="18" charset="0"/>
              </a:rPr>
              <a:t> Self-Awareness AI does not exist in reality still and it is a hypothetical concept.</a:t>
            </a:r>
          </a:p>
        </p:txBody>
      </p:sp>
      <p:sp>
        <p:nvSpPr>
          <p:cNvPr id="4" name="Slide Number Placeholder 3"/>
          <p:cNvSpPr>
            <a:spLocks noGrp="1"/>
          </p:cNvSpPr>
          <p:nvPr>
            <p:ph type="sldNum" sz="quarter" idx="4294967295"/>
          </p:nvPr>
        </p:nvSpPr>
        <p:spPr>
          <a:xfrm>
            <a:off x="8077200" y="6356351"/>
            <a:ext cx="2133600" cy="365125"/>
          </a:xfrm>
          <a:prstGeom prst="rect">
            <a:avLst/>
          </a:prstGeom>
        </p:spPr>
        <p:txBody>
          <a:bodyPr/>
          <a:lstStyle/>
          <a:p>
            <a:fld id="{0CB1EC29-38E7-474D-8F61-E37020D034A1}" type="slidenum">
              <a:rPr lang="en-US" smtClean="0"/>
              <a:pPr/>
              <a:t>40</a:t>
            </a:fld>
            <a:endParaRPr lang="en-US"/>
          </a:p>
        </p:txBody>
      </p:sp>
    </p:spTree>
    <p:extLst>
      <p:ext uri="{BB962C8B-B14F-4D97-AF65-F5344CB8AC3E}">
        <p14:creationId xmlns:p14="http://schemas.microsoft.com/office/powerpoint/2010/main" val="298698091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0"/>
            <a:ext cx="9144000" cy="6858000"/>
          </a:xfrm>
        </p:spPr>
        <p:txBody>
          <a:bodyPr>
            <a:normAutofit/>
          </a:bodyPr>
          <a:lstStyle/>
          <a:p>
            <a:pPr marL="0" indent="0" algn="ctr">
              <a:lnSpc>
                <a:spcPct val="120000"/>
              </a:lnSpc>
              <a:buNone/>
            </a:pPr>
            <a:r>
              <a:rPr lang="en-US" sz="2500" b="1" dirty="0">
                <a:solidFill>
                  <a:prstClr val="black"/>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200" b="1" dirty="0" smtClean="0">
                <a:latin typeface="Times New Roman" pitchFamily="18" charset="0"/>
                <a:cs typeface="Times New Roman" pitchFamily="18" charset="0"/>
              </a:rPr>
              <a:t>Applications </a:t>
            </a:r>
            <a:r>
              <a:rPr lang="en-US" sz="2200" b="1" dirty="0">
                <a:latin typeface="Times New Roman" pitchFamily="18" charset="0"/>
                <a:cs typeface="Times New Roman" pitchFamily="18" charset="0"/>
              </a:rPr>
              <a:t>of AI </a:t>
            </a:r>
          </a:p>
          <a:p>
            <a:pPr>
              <a:lnSpc>
                <a:spcPct val="120000"/>
              </a:lnSpc>
              <a:buFont typeface="Wingdings" pitchFamily="2" charset="2"/>
              <a:buChar char="Ø"/>
            </a:pPr>
            <a:r>
              <a:rPr lang="en-US" sz="2200" dirty="0">
                <a:latin typeface="Times New Roman" pitchFamily="18" charset="0"/>
                <a:cs typeface="Times New Roman" pitchFamily="18" charset="0"/>
              </a:rPr>
              <a:t>AI used to solve complex problems in efficient way in multiple industries, such as Healthcare, entertainment, finance, education, etc. </a:t>
            </a:r>
          </a:p>
          <a:p>
            <a:pPr>
              <a:lnSpc>
                <a:spcPct val="120000"/>
              </a:lnSpc>
              <a:buFont typeface="Wingdings" pitchFamily="2" charset="2"/>
              <a:buChar char="Ø"/>
            </a:pPr>
            <a:r>
              <a:rPr lang="en-US" sz="2200" dirty="0">
                <a:latin typeface="Times New Roman" pitchFamily="18" charset="0"/>
                <a:cs typeface="Times New Roman" pitchFamily="18" charset="0"/>
              </a:rPr>
              <a:t>AI is making our daily life more comfortable and faster. </a:t>
            </a:r>
          </a:p>
          <a:p>
            <a:pPr marL="457200" indent="-457200">
              <a:lnSpc>
                <a:spcPct val="120000"/>
              </a:lnSpc>
              <a:buAutoNum type="alphaUcPeriod"/>
            </a:pPr>
            <a:r>
              <a:rPr lang="en-US" sz="2200" b="1" dirty="0">
                <a:solidFill>
                  <a:srgbClr val="FF0000"/>
                </a:solidFill>
                <a:latin typeface="Times New Roman" pitchFamily="18" charset="0"/>
                <a:cs typeface="Times New Roman" pitchFamily="18" charset="0"/>
              </a:rPr>
              <a:t>AI in agriculture:- </a:t>
            </a:r>
            <a:r>
              <a:rPr lang="en-US" sz="2200" dirty="0">
                <a:latin typeface="Times New Roman" pitchFamily="18" charset="0"/>
                <a:cs typeface="Times New Roman" pitchFamily="18" charset="0"/>
              </a:rPr>
              <a:t>Agriculture is an area that requires various resources, labor, money, and time for the best result. </a:t>
            </a:r>
          </a:p>
          <a:p>
            <a:pPr algn="just">
              <a:lnSpc>
                <a:spcPct val="120000"/>
              </a:lnSpc>
              <a:buFont typeface="Wingdings" panose="05000000000000000000" pitchFamily="2" charset="2"/>
              <a:buChar char="ü"/>
            </a:pPr>
            <a:r>
              <a:rPr lang="en-US" sz="2200" dirty="0">
                <a:latin typeface="Times New Roman" pitchFamily="18" charset="0"/>
                <a:cs typeface="Times New Roman" pitchFamily="18" charset="0"/>
              </a:rPr>
              <a:t>Now a day's agriculture is becoming digital, and AI is emerging in this field. </a:t>
            </a:r>
          </a:p>
          <a:p>
            <a:pPr lvl="1" algn="just">
              <a:lnSpc>
                <a:spcPct val="120000"/>
              </a:lnSpc>
              <a:buFont typeface="Wingdings" pitchFamily="2" charset="2"/>
              <a:buChar char="Ø"/>
            </a:pPr>
            <a:r>
              <a:rPr lang="en-US" sz="2200" dirty="0">
                <a:latin typeface="Times New Roman" pitchFamily="18" charset="0"/>
                <a:cs typeface="Times New Roman" pitchFamily="18" charset="0"/>
              </a:rPr>
              <a:t>For example agriculture robotics, crop monitoring, and predictive analysis.</a:t>
            </a:r>
          </a:p>
          <a:p>
            <a:pPr marL="0" indent="0">
              <a:lnSpc>
                <a:spcPct val="120000"/>
              </a:lnSpc>
              <a:buNone/>
            </a:pPr>
            <a:r>
              <a:rPr lang="en-US" sz="2200" b="1" dirty="0">
                <a:solidFill>
                  <a:srgbClr val="FF0000"/>
                </a:solidFill>
                <a:latin typeface="Times New Roman" pitchFamily="18" charset="0"/>
                <a:cs typeface="Times New Roman" pitchFamily="18" charset="0"/>
              </a:rPr>
              <a:t>B. AI in Healthcare: </a:t>
            </a:r>
            <a:r>
              <a:rPr lang="en-US" sz="2200" dirty="0">
                <a:latin typeface="Times New Roman" pitchFamily="18" charset="0"/>
                <a:cs typeface="Times New Roman" pitchFamily="18" charset="0"/>
              </a:rPr>
              <a:t>In the last, five to ten years, AI becoming more advantageous for the healthcare industry and going to have a significant impact on this industry to  make a better and faster diagnosis than humans. </a:t>
            </a:r>
          </a:p>
        </p:txBody>
      </p:sp>
      <p:sp>
        <p:nvSpPr>
          <p:cNvPr id="4" name="Slide Number Placeholder 3"/>
          <p:cNvSpPr>
            <a:spLocks noGrp="1"/>
          </p:cNvSpPr>
          <p:nvPr>
            <p:ph type="sldNum" sz="quarter" idx="4294967295"/>
          </p:nvPr>
        </p:nvSpPr>
        <p:spPr>
          <a:xfrm>
            <a:off x="8077200" y="6356351"/>
            <a:ext cx="2133600" cy="365125"/>
          </a:xfrm>
          <a:prstGeom prst="rect">
            <a:avLst/>
          </a:prstGeom>
        </p:spPr>
        <p:txBody>
          <a:bodyPr/>
          <a:lstStyle/>
          <a:p>
            <a:fld id="{0CB1EC29-38E7-474D-8F61-E37020D034A1}" type="slidenum">
              <a:rPr lang="en-US" smtClean="0"/>
              <a:pPr/>
              <a:t>41</a:t>
            </a:fld>
            <a:endParaRPr lang="en-US"/>
          </a:p>
        </p:txBody>
      </p:sp>
    </p:spTree>
    <p:extLst>
      <p:ext uri="{BB962C8B-B14F-4D97-AF65-F5344CB8AC3E}">
        <p14:creationId xmlns:p14="http://schemas.microsoft.com/office/powerpoint/2010/main" val="50418249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152650" y="228601"/>
            <a:ext cx="7886700" cy="6324599"/>
          </a:xfrm>
        </p:spPr>
        <p:txBody>
          <a:bodyPr>
            <a:normAutofit fontScale="62500" lnSpcReduction="20000"/>
          </a:bodyPr>
          <a:lstStyle/>
          <a:p>
            <a:pPr marL="0" indent="0">
              <a:lnSpc>
                <a:spcPct val="107000"/>
              </a:lnSpc>
              <a:spcBef>
                <a:spcPts val="0"/>
              </a:spcBef>
              <a:buNone/>
            </a:pPr>
            <a:r>
              <a:rPr lang="en-US" sz="3400" b="1" dirty="0">
                <a:latin typeface="Times New Roman" panose="02020603050405020304" pitchFamily="18" charset="0"/>
                <a:ea typeface="Times New Roman" panose="02020603050405020304" pitchFamily="18" charset="0"/>
                <a:cs typeface="Times New Roman" panose="02020603050405020304" pitchFamily="18" charset="0"/>
              </a:rPr>
              <a:t>C.  AI in education:</a:t>
            </a:r>
            <a:endParaRPr lang="en-US" sz="34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
            </a:pPr>
            <a:r>
              <a:rPr lang="en-US" sz="3400" dirty="0">
                <a:latin typeface="Times New Roman" panose="02020603050405020304" pitchFamily="18" charset="0"/>
                <a:ea typeface="Times New Roman" panose="02020603050405020304" pitchFamily="18" charset="0"/>
                <a:cs typeface="Times New Roman" panose="02020603050405020304" pitchFamily="18" charset="0"/>
              </a:rPr>
              <a:t>AI can automate grading so that the tutor can have more time to teach. </a:t>
            </a:r>
          </a:p>
          <a:p>
            <a:pPr>
              <a:lnSpc>
                <a:spcPct val="107000"/>
              </a:lnSpc>
              <a:spcBef>
                <a:spcPts val="0"/>
              </a:spcBef>
              <a:buFont typeface="Wingdings" panose="05000000000000000000" pitchFamily="2" charset="2"/>
              <a:buChar char=""/>
            </a:pPr>
            <a:r>
              <a:rPr lang="en-US" sz="3400" dirty="0">
                <a:latin typeface="Times New Roman" panose="02020603050405020304" pitchFamily="18" charset="0"/>
                <a:ea typeface="Times New Roman" panose="02020603050405020304" pitchFamily="18" charset="0"/>
                <a:cs typeface="Times New Roman" panose="02020603050405020304" pitchFamily="18" charset="0"/>
              </a:rPr>
              <a:t>AI </a:t>
            </a:r>
            <a:r>
              <a:rPr lang="en-US" sz="3400" dirty="0" err="1">
                <a:latin typeface="Times New Roman" panose="02020603050405020304" pitchFamily="18" charset="0"/>
                <a:ea typeface="Times New Roman" panose="02020603050405020304" pitchFamily="18" charset="0"/>
                <a:cs typeface="Times New Roman" panose="02020603050405020304" pitchFamily="18" charset="0"/>
              </a:rPr>
              <a:t>chatbot</a:t>
            </a:r>
            <a:r>
              <a:rPr lang="en-US" sz="3400" dirty="0">
                <a:latin typeface="Times New Roman" panose="02020603050405020304" pitchFamily="18" charset="0"/>
                <a:ea typeface="Times New Roman" panose="02020603050405020304" pitchFamily="18" charset="0"/>
                <a:cs typeface="Times New Roman" panose="02020603050405020304" pitchFamily="18" charset="0"/>
              </a:rPr>
              <a:t> can communicate with students as a teaching assistant.</a:t>
            </a:r>
            <a:endParaRPr lang="en-US" sz="34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
            </a:pPr>
            <a:r>
              <a:rPr lang="en-US" sz="3400" dirty="0">
                <a:latin typeface="Times New Roman" panose="02020603050405020304" pitchFamily="18" charset="0"/>
                <a:ea typeface="Times New Roman" panose="02020603050405020304" pitchFamily="18" charset="0"/>
                <a:cs typeface="Times New Roman" panose="02020603050405020304" pitchFamily="18" charset="0"/>
              </a:rPr>
              <a:t>AI in the future can be work as a personal virtual tutor for students, which will be accessible easily at any time and any place.</a:t>
            </a:r>
            <a:endParaRPr lang="en-US" sz="3400" dirty="0">
              <a:latin typeface="Times New Roman" panose="02020603050405020304" pitchFamily="18" charset="0"/>
              <a:ea typeface="Calibri" panose="020F0502020204030204" pitchFamily="34" charset="0"/>
              <a:cs typeface="Times New Roman" panose="02020603050405020304" pitchFamily="18" charset="0"/>
            </a:endParaRPr>
          </a:p>
          <a:p>
            <a:pPr marL="0" indent="0">
              <a:lnSpc>
                <a:spcPct val="107000"/>
              </a:lnSpc>
              <a:spcBef>
                <a:spcPts val="0"/>
              </a:spcBef>
              <a:buNone/>
            </a:pPr>
            <a:r>
              <a:rPr lang="en-US" sz="3400" b="1" dirty="0">
                <a:latin typeface="Times New Roman" panose="02020603050405020304" pitchFamily="18" charset="0"/>
                <a:ea typeface="Times New Roman" panose="02020603050405020304" pitchFamily="18" charset="0"/>
                <a:cs typeface="Times New Roman" panose="02020603050405020304" pitchFamily="18" charset="0"/>
              </a:rPr>
              <a:t>D. AI in Finance and E-commerce</a:t>
            </a:r>
            <a:endParaRPr lang="en-US" sz="34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
            </a:pPr>
            <a:r>
              <a:rPr lang="en-US" sz="3400" dirty="0">
                <a:latin typeface="Times New Roman" panose="02020603050405020304" pitchFamily="18" charset="0"/>
                <a:ea typeface="Times New Roman" panose="02020603050405020304" pitchFamily="18" charset="0"/>
                <a:cs typeface="Times New Roman" panose="02020603050405020304" pitchFamily="18" charset="0"/>
              </a:rPr>
              <a:t>AI and finance industries are the best matches for each other. </a:t>
            </a:r>
            <a:endParaRPr lang="en-US" sz="34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
            </a:pPr>
            <a:r>
              <a:rPr lang="en-US" sz="3400" dirty="0">
                <a:latin typeface="Times New Roman" panose="02020603050405020304" pitchFamily="18" charset="0"/>
                <a:ea typeface="Times New Roman" panose="02020603050405020304" pitchFamily="18" charset="0"/>
                <a:cs typeface="Times New Roman" panose="02020603050405020304" pitchFamily="18" charset="0"/>
              </a:rPr>
              <a:t>AI is providing a competitive edge to the e-commerce industry, and it is becoming more demanding in the e-commerce business. AI is helping shoppers to discover associated products with recommended size, color, or even brand.</a:t>
            </a:r>
            <a:endParaRPr lang="en-US" sz="3400" dirty="0">
              <a:latin typeface="Times New Roman" panose="02020603050405020304" pitchFamily="18" charset="0"/>
              <a:ea typeface="Calibri" panose="020F0502020204030204" pitchFamily="34" charset="0"/>
              <a:cs typeface="Times New Roman" panose="02020603050405020304" pitchFamily="18" charset="0"/>
            </a:endParaRPr>
          </a:p>
          <a:p>
            <a:pPr marL="0" indent="0">
              <a:lnSpc>
                <a:spcPct val="107000"/>
              </a:lnSpc>
              <a:spcBef>
                <a:spcPts val="0"/>
              </a:spcBef>
              <a:buNone/>
            </a:pPr>
            <a:r>
              <a:rPr lang="en-US" sz="3400" b="1" dirty="0">
                <a:latin typeface="Times New Roman" panose="02020603050405020304" pitchFamily="18" charset="0"/>
                <a:ea typeface="Times New Roman" panose="02020603050405020304" pitchFamily="18" charset="0"/>
                <a:cs typeface="Times New Roman" panose="02020603050405020304" pitchFamily="18" charset="0"/>
              </a:rPr>
              <a:t>E.  AI in Gaming</a:t>
            </a:r>
            <a:endParaRPr lang="en-US" sz="34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
            </a:pPr>
            <a:r>
              <a:rPr lang="en-US" sz="3400" dirty="0">
                <a:latin typeface="Times New Roman" panose="02020603050405020304" pitchFamily="18" charset="0"/>
                <a:ea typeface="Times New Roman" panose="02020603050405020304" pitchFamily="18" charset="0"/>
                <a:cs typeface="Times New Roman" panose="02020603050405020304" pitchFamily="18" charset="0"/>
              </a:rPr>
              <a:t>AI can be used for gaming purposes. </a:t>
            </a:r>
          </a:p>
          <a:p>
            <a:pPr>
              <a:lnSpc>
                <a:spcPct val="107000"/>
              </a:lnSpc>
              <a:spcBef>
                <a:spcPts val="0"/>
              </a:spcBef>
              <a:buFont typeface="Wingdings" panose="05000000000000000000" pitchFamily="2" charset="2"/>
              <a:buChar char=""/>
            </a:pPr>
            <a:r>
              <a:rPr lang="en-US" sz="3400" dirty="0">
                <a:latin typeface="Times New Roman" panose="02020603050405020304" pitchFamily="18" charset="0"/>
                <a:ea typeface="Times New Roman" panose="02020603050405020304" pitchFamily="18" charset="0"/>
                <a:cs typeface="Times New Roman" panose="02020603050405020304" pitchFamily="18" charset="0"/>
              </a:rPr>
              <a:t>The AI machines can play strategic games like chess, where the machine needs to think of a large number of possible places.</a:t>
            </a:r>
            <a:endParaRPr lang="en-US" sz="3400" dirty="0">
              <a:latin typeface="Times New Roman" panose="02020603050405020304" pitchFamily="18" charset="0"/>
              <a:ea typeface="Calibri" panose="020F0502020204030204" pitchFamily="34" charset="0"/>
              <a:cs typeface="Times New Roman" panose="02020603050405020304" pitchFamily="18" charset="0"/>
            </a:endParaRPr>
          </a:p>
          <a:p>
            <a:pPr marL="0" indent="0">
              <a:lnSpc>
                <a:spcPct val="107000"/>
              </a:lnSpc>
              <a:spcBef>
                <a:spcPts val="0"/>
              </a:spcBef>
              <a:buNone/>
            </a:pPr>
            <a:r>
              <a:rPr lang="en-US" sz="3400" dirty="0">
                <a:latin typeface="Times New Roman" panose="02020603050405020304" pitchFamily="18" charset="0"/>
                <a:ea typeface="Times New Roman" panose="02020603050405020304" pitchFamily="18" charset="0"/>
                <a:cs typeface="Times New Roman" panose="02020603050405020304" pitchFamily="18" charset="0"/>
              </a:rPr>
              <a:t> </a:t>
            </a:r>
            <a:endParaRPr lang="en-US" sz="3400" dirty="0">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4294967295"/>
          </p:nvPr>
        </p:nvSpPr>
        <p:spPr>
          <a:xfrm>
            <a:off x="8077200" y="6356353"/>
            <a:ext cx="2133600" cy="365125"/>
          </a:xfrm>
          <a:prstGeom prst="rect">
            <a:avLst/>
          </a:prstGeom>
        </p:spPr>
        <p:txBody>
          <a:bodyPr/>
          <a:lstStyle/>
          <a:p>
            <a:fld id="{F90BA28B-00D8-413B-AC8D-ACD6221D0EC8}" type="slidenum">
              <a:rPr lang="en-US" smtClean="0">
                <a:solidFill>
                  <a:prstClr val="black">
                    <a:tint val="75000"/>
                  </a:prstClr>
                </a:solidFill>
              </a:rPr>
              <a:pPr/>
              <a:t>42</a:t>
            </a:fld>
            <a:endParaRPr lang="en-US">
              <a:solidFill>
                <a:prstClr val="black">
                  <a:tint val="75000"/>
                </a:prstClr>
              </a:solidFill>
            </a:endParaRPr>
          </a:p>
        </p:txBody>
      </p:sp>
    </p:spTree>
    <p:extLst>
      <p:ext uri="{BB962C8B-B14F-4D97-AF65-F5344CB8AC3E}">
        <p14:creationId xmlns:p14="http://schemas.microsoft.com/office/powerpoint/2010/main" val="32904859"/>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152650" y="152400"/>
            <a:ext cx="7886700" cy="6705600"/>
          </a:xfrm>
        </p:spPr>
        <p:txBody>
          <a:bodyPr>
            <a:normAutofit fontScale="40000" lnSpcReduction="20000"/>
          </a:bodyPr>
          <a:lstStyle/>
          <a:p>
            <a:pPr marL="0" indent="0">
              <a:lnSpc>
                <a:spcPct val="107000"/>
              </a:lnSpc>
              <a:spcBef>
                <a:spcPts val="0"/>
              </a:spcBef>
              <a:buNone/>
            </a:pPr>
            <a:r>
              <a:rPr lang="en-US" sz="5500" b="1" dirty="0">
                <a:latin typeface="Times New Roman" panose="02020603050405020304" pitchFamily="18" charset="0"/>
                <a:ea typeface="Times New Roman" panose="02020603050405020304" pitchFamily="18" charset="0"/>
                <a:cs typeface="Times New Roman" panose="02020603050405020304" pitchFamily="18" charset="0"/>
              </a:rPr>
              <a:t>F. . AI in Data Security</a:t>
            </a:r>
            <a:endParaRPr lang="en-US" sz="55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
            </a:pPr>
            <a:r>
              <a:rPr lang="en-US" sz="5500" dirty="0">
                <a:latin typeface="Times New Roman" panose="02020603050405020304" pitchFamily="18" charset="0"/>
                <a:ea typeface="Times New Roman" panose="02020603050405020304" pitchFamily="18" charset="0"/>
                <a:cs typeface="Times New Roman" panose="02020603050405020304" pitchFamily="18" charset="0"/>
              </a:rPr>
              <a:t>AI can be used to make your data more safe and secure. </a:t>
            </a:r>
          </a:p>
          <a:p>
            <a:pPr>
              <a:lnSpc>
                <a:spcPct val="107000"/>
              </a:lnSpc>
              <a:spcBef>
                <a:spcPts val="0"/>
              </a:spcBef>
              <a:buFont typeface="Wingdings" panose="05000000000000000000" pitchFamily="2" charset="2"/>
              <a:buChar char=""/>
            </a:pPr>
            <a:r>
              <a:rPr lang="en-US" sz="5500" dirty="0">
                <a:latin typeface="Times New Roman" panose="02020603050405020304" pitchFamily="18" charset="0"/>
                <a:ea typeface="Times New Roman" panose="02020603050405020304" pitchFamily="18" charset="0"/>
                <a:cs typeface="Times New Roman" panose="02020603050405020304" pitchFamily="18" charset="0"/>
              </a:rPr>
              <a:t>Some examples such as AEG bot, AI2 Platform, are used to determine software bugs and cyber-attacks in a better way.</a:t>
            </a:r>
            <a:endParaRPr lang="en-US" sz="5500" dirty="0">
              <a:latin typeface="Times New Roman" panose="02020603050405020304" pitchFamily="18" charset="0"/>
              <a:ea typeface="Calibri" panose="020F0502020204030204" pitchFamily="34" charset="0"/>
              <a:cs typeface="Times New Roman" panose="02020603050405020304" pitchFamily="18" charset="0"/>
            </a:endParaRPr>
          </a:p>
          <a:p>
            <a:pPr marL="0" indent="0">
              <a:lnSpc>
                <a:spcPct val="107000"/>
              </a:lnSpc>
              <a:spcBef>
                <a:spcPts val="0"/>
              </a:spcBef>
              <a:buNone/>
            </a:pPr>
            <a:r>
              <a:rPr lang="en-US" sz="5500" b="1" dirty="0">
                <a:latin typeface="Times New Roman" panose="02020603050405020304" pitchFamily="18" charset="0"/>
                <a:ea typeface="Times New Roman" panose="02020603050405020304" pitchFamily="18" charset="0"/>
                <a:cs typeface="Times New Roman" panose="02020603050405020304" pitchFamily="18" charset="0"/>
              </a:rPr>
              <a:t>G. AI in Social Media</a:t>
            </a:r>
            <a:endParaRPr lang="en-US" sz="55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
            </a:pPr>
            <a:r>
              <a:rPr lang="en-US" sz="5500" dirty="0">
                <a:latin typeface="Times New Roman" panose="02020603050405020304" pitchFamily="18" charset="0"/>
                <a:ea typeface="Times New Roman" panose="02020603050405020304" pitchFamily="18" charset="0"/>
                <a:cs typeface="Times New Roman" panose="02020603050405020304" pitchFamily="18" charset="0"/>
              </a:rPr>
              <a:t>Social Media sites such as Facebook, Twitter, and </a:t>
            </a:r>
            <a:r>
              <a:rPr lang="en-US" sz="5500" dirty="0" err="1">
                <a:latin typeface="Times New Roman" panose="02020603050405020304" pitchFamily="18" charset="0"/>
                <a:ea typeface="Times New Roman" panose="02020603050405020304" pitchFamily="18" charset="0"/>
                <a:cs typeface="Times New Roman" panose="02020603050405020304" pitchFamily="18" charset="0"/>
              </a:rPr>
              <a:t>Snapchat</a:t>
            </a:r>
            <a:r>
              <a:rPr lang="en-US" sz="5500" dirty="0">
                <a:latin typeface="Times New Roman" panose="02020603050405020304" pitchFamily="18" charset="0"/>
                <a:ea typeface="Times New Roman" panose="02020603050405020304" pitchFamily="18" charset="0"/>
                <a:cs typeface="Times New Roman" panose="02020603050405020304" pitchFamily="18" charset="0"/>
              </a:rPr>
              <a:t> contain billions of user profiles, which need to be stored and managed in a very efficient way. </a:t>
            </a:r>
            <a:endParaRPr lang="en-US" sz="5500" dirty="0">
              <a:latin typeface="Times New Roman" panose="02020603050405020304" pitchFamily="18" charset="0"/>
              <a:ea typeface="Calibri" panose="020F0502020204030204" pitchFamily="34" charset="0"/>
              <a:cs typeface="Times New Roman" panose="02020603050405020304" pitchFamily="18" charset="0"/>
            </a:endParaRPr>
          </a:p>
          <a:p>
            <a:pPr marL="0" indent="0">
              <a:lnSpc>
                <a:spcPct val="107000"/>
              </a:lnSpc>
              <a:spcBef>
                <a:spcPts val="0"/>
              </a:spcBef>
              <a:buNone/>
            </a:pPr>
            <a:r>
              <a:rPr lang="en-US" sz="5500" b="1" dirty="0">
                <a:latin typeface="Times New Roman" panose="02020603050405020304" pitchFamily="18" charset="0"/>
                <a:ea typeface="Times New Roman" panose="02020603050405020304" pitchFamily="18" charset="0"/>
                <a:cs typeface="Times New Roman" panose="02020603050405020304" pitchFamily="18" charset="0"/>
              </a:rPr>
              <a:t>H. AI in Travel &amp;Transport</a:t>
            </a:r>
            <a:endParaRPr lang="en-US" sz="55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
            </a:pPr>
            <a:r>
              <a:rPr lang="en-US" sz="5500" dirty="0">
                <a:latin typeface="Times New Roman" panose="02020603050405020304" pitchFamily="18" charset="0"/>
                <a:ea typeface="Times New Roman" panose="02020603050405020304" pitchFamily="18" charset="0"/>
                <a:cs typeface="Times New Roman" panose="02020603050405020304" pitchFamily="18" charset="0"/>
              </a:rPr>
              <a:t>AI is capable of doing various travel related works such as from making travel arrangements to suggesting the hotels, flights, and best routes to the customers. </a:t>
            </a:r>
          </a:p>
          <a:p>
            <a:pPr marL="0" indent="0">
              <a:lnSpc>
                <a:spcPct val="107000"/>
              </a:lnSpc>
              <a:spcBef>
                <a:spcPts val="0"/>
              </a:spcBef>
              <a:buNone/>
            </a:pPr>
            <a:r>
              <a:rPr lang="en-US" sz="5500" b="1" dirty="0">
                <a:latin typeface="Times New Roman" panose="02020603050405020304" pitchFamily="18" charset="0"/>
                <a:ea typeface="Times New Roman" panose="02020603050405020304" pitchFamily="18" charset="0"/>
                <a:cs typeface="Times New Roman" panose="02020603050405020304" pitchFamily="18" charset="0"/>
              </a:rPr>
              <a:t>I. AI in the Automotive Industry</a:t>
            </a:r>
            <a:endParaRPr lang="en-US" sz="55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
            </a:pPr>
            <a:r>
              <a:rPr lang="en-US" sz="5500" dirty="0">
                <a:latin typeface="Times New Roman" panose="02020603050405020304" pitchFamily="18" charset="0"/>
                <a:ea typeface="Times New Roman" panose="02020603050405020304" pitchFamily="18" charset="0"/>
                <a:cs typeface="Times New Roman" panose="02020603050405020304" pitchFamily="18" charset="0"/>
              </a:rPr>
              <a:t>Various Industries are currently working for developing self-driven cars which can make your journey more safe and secure.</a:t>
            </a:r>
            <a:endParaRPr lang="en-US" sz="5500" dirty="0">
              <a:latin typeface="Times New Roman" panose="02020603050405020304" pitchFamily="18" charset="0"/>
              <a:ea typeface="Calibri" panose="020F0502020204030204" pitchFamily="34" charset="0"/>
              <a:cs typeface="Times New Roman" panose="02020603050405020304" pitchFamily="18" charset="0"/>
            </a:endParaRPr>
          </a:p>
          <a:p>
            <a:pPr marL="0" indent="0">
              <a:lnSpc>
                <a:spcPct val="107000"/>
              </a:lnSpc>
              <a:spcBef>
                <a:spcPts val="0"/>
              </a:spcBef>
              <a:buNone/>
            </a:pPr>
            <a:r>
              <a:rPr lang="en-US" sz="5500" b="1" dirty="0">
                <a:latin typeface="Times New Roman" panose="02020603050405020304" pitchFamily="18" charset="0"/>
                <a:ea typeface="Times New Roman" panose="02020603050405020304" pitchFamily="18" charset="0"/>
                <a:cs typeface="Times New Roman" panose="02020603050405020304" pitchFamily="18" charset="0"/>
              </a:rPr>
              <a:t>J. AI in Robotics:</a:t>
            </a:r>
            <a:endParaRPr lang="en-US" sz="55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
            </a:pPr>
            <a:r>
              <a:rPr lang="en-US" sz="5500" dirty="0">
                <a:latin typeface="Times New Roman" panose="02020603050405020304" pitchFamily="18" charset="0"/>
                <a:ea typeface="Times New Roman" panose="02020603050405020304" pitchFamily="18" charset="0"/>
                <a:cs typeface="Times New Roman" panose="02020603050405020304" pitchFamily="18" charset="0"/>
              </a:rPr>
              <a:t>Humanoid Robots are the best examples for AI in robotics, recently the intelligent Humanoid robot named Erica and Sophia has been developed which can talk and behave like humans.</a:t>
            </a:r>
          </a:p>
          <a:p>
            <a:pPr marL="0" indent="0">
              <a:lnSpc>
                <a:spcPct val="107000"/>
              </a:lnSpc>
              <a:spcBef>
                <a:spcPts val="0"/>
              </a:spcBef>
              <a:buNone/>
            </a:pPr>
            <a:r>
              <a:rPr lang="en-US" sz="5500" b="1" dirty="0">
                <a:latin typeface="Times New Roman" panose="02020603050405020304" pitchFamily="18" charset="0"/>
                <a:ea typeface="Times New Roman" panose="02020603050405020304" pitchFamily="18" charset="0"/>
                <a:cs typeface="Times New Roman" panose="02020603050405020304" pitchFamily="18" charset="0"/>
              </a:rPr>
              <a:t>K.  AI in Entertainment</a:t>
            </a:r>
            <a:endParaRPr lang="en-US" sz="55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
            </a:pPr>
            <a:r>
              <a:rPr lang="en-US" sz="5500" dirty="0">
                <a:latin typeface="Times New Roman" panose="02020603050405020304" pitchFamily="18" charset="0"/>
                <a:ea typeface="Times New Roman" panose="02020603050405020304" pitchFamily="18" charset="0"/>
                <a:cs typeface="Times New Roman" panose="02020603050405020304" pitchFamily="18" charset="0"/>
              </a:rPr>
              <a:t>We are currently using some AI-based applications in our daily life with some entertainment services such as Netflix or Amazon.</a:t>
            </a:r>
            <a:endParaRPr lang="en-US" sz="5500" dirty="0">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4294967295"/>
          </p:nvPr>
        </p:nvSpPr>
        <p:spPr>
          <a:xfrm>
            <a:off x="8077200" y="6356353"/>
            <a:ext cx="2133600" cy="365125"/>
          </a:xfrm>
          <a:prstGeom prst="rect">
            <a:avLst/>
          </a:prstGeom>
        </p:spPr>
        <p:txBody>
          <a:bodyPr/>
          <a:lstStyle/>
          <a:p>
            <a:fld id="{F90BA28B-00D8-413B-AC8D-ACD6221D0EC8}" type="slidenum">
              <a:rPr lang="en-US" smtClean="0">
                <a:solidFill>
                  <a:prstClr val="black">
                    <a:tint val="75000"/>
                  </a:prstClr>
                </a:solidFill>
              </a:rPr>
              <a:pPr/>
              <a:t>43</a:t>
            </a:fld>
            <a:endParaRPr lang="en-US">
              <a:solidFill>
                <a:prstClr val="black">
                  <a:tint val="75000"/>
                </a:prstClr>
              </a:solidFill>
            </a:endParaRPr>
          </a:p>
        </p:txBody>
      </p:sp>
    </p:spTree>
    <p:extLst>
      <p:ext uri="{BB962C8B-B14F-4D97-AF65-F5344CB8AC3E}">
        <p14:creationId xmlns:p14="http://schemas.microsoft.com/office/powerpoint/2010/main" val="82652776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752600" y="152400"/>
            <a:ext cx="8686800" cy="6705600"/>
          </a:xfrm>
        </p:spPr>
        <p:txBody>
          <a:bodyPr>
            <a:noAutofit/>
          </a:bodyPr>
          <a:lstStyle/>
          <a:p>
            <a:pPr indent="0">
              <a:lnSpc>
                <a:spcPct val="107000"/>
              </a:lnSpc>
              <a:spcBef>
                <a:spcPts val="0"/>
              </a:spcBef>
              <a:buNone/>
            </a:pPr>
            <a:r>
              <a:rPr lang="en-US" sz="2000" b="1" dirty="0" smtClean="0">
                <a:latin typeface="Times New Roman" panose="02020603050405020304" pitchFamily="18" charset="0"/>
                <a:ea typeface="Times New Roman" panose="02020603050405020304" pitchFamily="18" charset="0"/>
                <a:cs typeface="Times New Roman" panose="02020603050405020304" pitchFamily="18" charset="0"/>
              </a:rPr>
              <a:t>Sample </a:t>
            </a:r>
            <a:r>
              <a:rPr lang="en-US" sz="2000" b="1" dirty="0">
                <a:latin typeface="Times New Roman" panose="02020603050405020304" pitchFamily="18" charset="0"/>
                <a:ea typeface="Times New Roman" panose="02020603050405020304" pitchFamily="18" charset="0"/>
                <a:cs typeface="Times New Roman" panose="02020603050405020304" pitchFamily="18" charset="0"/>
              </a:rPr>
              <a:t>AI </a:t>
            </a:r>
            <a:r>
              <a:rPr lang="en-US" sz="2000" b="1" dirty="0" smtClean="0">
                <a:latin typeface="Times New Roman" panose="02020603050405020304" pitchFamily="18" charset="0"/>
                <a:ea typeface="Times New Roman" panose="02020603050405020304" pitchFamily="18" charset="0"/>
                <a:cs typeface="Times New Roman" panose="02020603050405020304" pitchFamily="18" charset="0"/>
              </a:rPr>
              <a:t>application with hands activity</a:t>
            </a: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marL="0" indent="0">
              <a:lnSpc>
                <a:spcPct val="107000"/>
              </a:lnSpc>
              <a:spcBef>
                <a:spcPts val="0"/>
              </a:spcBef>
              <a:buNone/>
            </a:pPr>
            <a:r>
              <a:rPr lang="en-US" sz="2000" b="1" dirty="0">
                <a:latin typeface="Times New Roman" panose="02020603050405020304" pitchFamily="18" charset="0"/>
                <a:ea typeface="Times New Roman" panose="02020603050405020304" pitchFamily="18" charset="0"/>
                <a:cs typeface="Times New Roman" panose="02020603050405020304" pitchFamily="18" charset="0"/>
              </a:rPr>
              <a:t>A. Commuting</a:t>
            </a: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Google’s AI-Powered Predictions</a:t>
            </a: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Ridesharing Apps Like </a:t>
            </a:r>
            <a:r>
              <a:rPr lang="en-US" sz="2000" dirty="0" err="1">
                <a:latin typeface="Times New Roman" panose="02020603050405020304" pitchFamily="18" charset="0"/>
                <a:ea typeface="Times New Roman" panose="02020603050405020304" pitchFamily="18" charset="0"/>
                <a:cs typeface="Times New Roman" panose="02020603050405020304" pitchFamily="18" charset="0"/>
              </a:rPr>
              <a:t>Uber</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 and </a:t>
            </a:r>
            <a:r>
              <a:rPr lang="en-US" sz="2000" dirty="0" err="1">
                <a:latin typeface="Times New Roman" panose="02020603050405020304" pitchFamily="18" charset="0"/>
                <a:ea typeface="Times New Roman" panose="02020603050405020304" pitchFamily="18" charset="0"/>
                <a:cs typeface="Times New Roman" panose="02020603050405020304" pitchFamily="18" charset="0"/>
              </a:rPr>
              <a:t>Lyft</a:t>
            </a: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Commercial Flights Use an AI Autopilot </a:t>
            </a: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marL="0" indent="0">
              <a:lnSpc>
                <a:spcPct val="107000"/>
              </a:lnSpc>
              <a:spcBef>
                <a:spcPts val="0"/>
              </a:spcBef>
              <a:buNone/>
            </a:pPr>
            <a:r>
              <a:rPr lang="en-US" sz="2000" b="1" dirty="0">
                <a:latin typeface="Times New Roman" panose="02020603050405020304" pitchFamily="18" charset="0"/>
                <a:ea typeface="Times New Roman" panose="02020603050405020304" pitchFamily="18" charset="0"/>
                <a:cs typeface="Times New Roman" panose="02020603050405020304" pitchFamily="18" charset="0"/>
              </a:rPr>
              <a:t>B. Email</a:t>
            </a: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Spam Filters</a:t>
            </a: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Smart Email Categorization</a:t>
            </a: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marL="0" indent="0">
              <a:lnSpc>
                <a:spcPct val="107000"/>
              </a:lnSpc>
              <a:spcBef>
                <a:spcPts val="0"/>
              </a:spcBef>
              <a:buNone/>
            </a:pPr>
            <a:r>
              <a:rPr lang="en-US" sz="2000" b="1" dirty="0">
                <a:latin typeface="Times New Roman" panose="02020603050405020304" pitchFamily="18" charset="0"/>
                <a:ea typeface="Times New Roman" panose="02020603050405020304" pitchFamily="18" charset="0"/>
                <a:cs typeface="Times New Roman" panose="02020603050405020304" pitchFamily="18" charset="0"/>
              </a:rPr>
              <a:t>C. Social Networking</a:t>
            </a: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lvl="1">
              <a:lnSpc>
                <a:spcPct val="107000"/>
              </a:lnSpc>
              <a:spcBef>
                <a:spcPts val="0"/>
              </a:spcBef>
              <a:buFont typeface="Wingdings" panose="05000000000000000000" pitchFamily="2" charset="2"/>
              <a:buChar char=""/>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Facebook - When you upload photos to Facebook, the service automatically highlights faces and suggests friends tag.</a:t>
            </a: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lvl="1">
              <a:lnSpc>
                <a:spcPct val="107000"/>
              </a:lnSpc>
              <a:spcBef>
                <a:spcPts val="0"/>
              </a:spcBef>
              <a:buFont typeface="Wingdings" panose="05000000000000000000" pitchFamily="2" charset="2"/>
              <a:buChar char=""/>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Pinterest - Pinterest uses computer vision, an application of AI where computers are taught to “see,” in order to automatically identify objects in images (or “pins”) and then recommend visually similar pins. </a:t>
            </a:r>
          </a:p>
          <a:p>
            <a:pPr lvl="1">
              <a:lnSpc>
                <a:spcPct val="107000"/>
              </a:lnSpc>
              <a:spcBef>
                <a:spcPts val="0"/>
              </a:spcBef>
              <a:buFont typeface="Wingdings" panose="05000000000000000000" pitchFamily="2" charset="2"/>
              <a:buChar char=""/>
            </a:pPr>
            <a:r>
              <a:rPr lang="en-US" sz="2000" dirty="0" err="1">
                <a:latin typeface="Times New Roman" panose="02020603050405020304" pitchFamily="18" charset="0"/>
                <a:ea typeface="Times New Roman" panose="02020603050405020304" pitchFamily="18" charset="0"/>
                <a:cs typeface="Times New Roman" panose="02020603050405020304" pitchFamily="18" charset="0"/>
              </a:rPr>
              <a:t>Instagram</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 -Uses machine learning to identify the contextual meaning of emoji, which have been steadily replacing slang (for instance, a laughing emoji could replace “</a:t>
            </a:r>
            <a:r>
              <a:rPr lang="en-US" sz="2000" dirty="0" err="1">
                <a:latin typeface="Times New Roman" panose="02020603050405020304" pitchFamily="18" charset="0"/>
                <a:ea typeface="Times New Roman" panose="02020603050405020304" pitchFamily="18" charset="0"/>
                <a:cs typeface="Times New Roman" panose="02020603050405020304" pitchFamily="18" charset="0"/>
              </a:rPr>
              <a:t>lol</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lvl="1">
              <a:lnSpc>
                <a:spcPct val="107000"/>
              </a:lnSpc>
              <a:spcBef>
                <a:spcPts val="0"/>
              </a:spcBef>
              <a:buFont typeface="Wingdings" panose="05000000000000000000" pitchFamily="2" charset="2"/>
              <a:buChar char=""/>
            </a:pPr>
            <a:r>
              <a:rPr lang="en-US" sz="2000" dirty="0" err="1">
                <a:latin typeface="Times New Roman" panose="02020603050405020304" pitchFamily="18" charset="0"/>
                <a:ea typeface="Times New Roman" panose="02020603050405020304" pitchFamily="18" charset="0"/>
                <a:cs typeface="Times New Roman" panose="02020603050405020304" pitchFamily="18" charset="0"/>
              </a:rPr>
              <a:t>Snapchat</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 - </a:t>
            </a:r>
            <a:r>
              <a:rPr lang="en-US" sz="2000" dirty="0" err="1">
                <a:latin typeface="Times New Roman" panose="02020603050405020304" pitchFamily="18" charset="0"/>
                <a:ea typeface="Times New Roman" panose="02020603050405020304" pitchFamily="18" charset="0"/>
                <a:cs typeface="Times New Roman" panose="02020603050405020304" pitchFamily="18" charset="0"/>
              </a:rPr>
              <a:t>Snapchat</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 introduced facial filters, called Lenses, in 2015. </a:t>
            </a:r>
          </a:p>
          <a:p>
            <a:pPr lvl="1">
              <a:lnSpc>
                <a:spcPct val="107000"/>
              </a:lnSpc>
              <a:spcBef>
                <a:spcPts val="0"/>
              </a:spcBef>
              <a:buFont typeface="Wingdings" panose="05000000000000000000" pitchFamily="2" charset="2"/>
              <a:buChar char=""/>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These filters track facial movements, allowing users to add animated effects or digital masks that adjust when their faces moved.</a:t>
            </a: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marL="0" indent="0">
              <a:lnSpc>
                <a:spcPct val="107000"/>
              </a:lnSpc>
              <a:spcBef>
                <a:spcPts val="0"/>
              </a:spcBef>
              <a:buNone/>
            </a:pPr>
            <a:endParaRPr lang="en-US" sz="2000"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4294967295"/>
          </p:nvPr>
        </p:nvSpPr>
        <p:spPr>
          <a:xfrm>
            <a:off x="8077200" y="6356353"/>
            <a:ext cx="2133600" cy="365125"/>
          </a:xfrm>
          <a:prstGeom prst="rect">
            <a:avLst/>
          </a:prstGeom>
        </p:spPr>
        <p:txBody>
          <a:bodyPr/>
          <a:lstStyle/>
          <a:p>
            <a:fld id="{F90BA28B-00D8-413B-AC8D-ACD6221D0EC8}" type="slidenum">
              <a:rPr lang="en-US" smtClean="0">
                <a:solidFill>
                  <a:prstClr val="black">
                    <a:tint val="75000"/>
                  </a:prstClr>
                </a:solidFill>
              </a:rPr>
              <a:pPr/>
              <a:t>44</a:t>
            </a:fld>
            <a:endParaRPr lang="en-US">
              <a:solidFill>
                <a:prstClr val="black">
                  <a:tint val="75000"/>
                </a:prstClr>
              </a:solidFill>
            </a:endParaRPr>
          </a:p>
        </p:txBody>
      </p:sp>
    </p:spTree>
    <p:extLst>
      <p:ext uri="{BB962C8B-B14F-4D97-AF65-F5344CB8AC3E}">
        <p14:creationId xmlns:p14="http://schemas.microsoft.com/office/powerpoint/2010/main" val="104069927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76400" y="228600"/>
            <a:ext cx="8686800" cy="6629400"/>
          </a:xfrm>
        </p:spPr>
        <p:txBody>
          <a:bodyPr>
            <a:normAutofit fontScale="62500" lnSpcReduction="20000"/>
          </a:bodyPr>
          <a:lstStyle/>
          <a:p>
            <a:pPr marL="0" indent="0">
              <a:lnSpc>
                <a:spcPct val="107000"/>
              </a:lnSpc>
              <a:spcBef>
                <a:spcPts val="0"/>
              </a:spcBef>
              <a:buNone/>
            </a:pPr>
            <a:r>
              <a:rPr lang="en-US" b="1" dirty="0">
                <a:solidFill>
                  <a:prstClr val="black"/>
                </a:solidFill>
                <a:latin typeface="Times New Roman" panose="02020603050405020304" pitchFamily="18" charset="0"/>
                <a:ea typeface="Times New Roman" panose="02020603050405020304" pitchFamily="18" charset="0"/>
                <a:cs typeface="Times New Roman" panose="02020603050405020304" pitchFamily="18" charset="0"/>
              </a:rPr>
              <a:t>D. Online Shopping</a:t>
            </a:r>
            <a:endParaRPr lang="en-US" dirty="0">
              <a:solidFill>
                <a:prstClr val="black"/>
              </a:solidFill>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
            </a:pPr>
            <a:r>
              <a:rPr lang="en-US" dirty="0">
                <a:solidFill>
                  <a:prstClr val="black"/>
                </a:solidFill>
                <a:latin typeface="Times New Roman" panose="02020603050405020304" pitchFamily="18" charset="0"/>
                <a:ea typeface="Times New Roman" panose="02020603050405020304" pitchFamily="18" charset="0"/>
                <a:cs typeface="Times New Roman" panose="02020603050405020304" pitchFamily="18" charset="0"/>
              </a:rPr>
              <a:t>Search - Your Amazon searches (“ironing board”, “pizza stone”, “Android charger”, etc.) quickly return a list of the most relevant products related to your search</a:t>
            </a:r>
            <a:endParaRPr lang="en-US" dirty="0">
              <a:solidFill>
                <a:prstClr val="black"/>
              </a:solidFill>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
            </a:pPr>
            <a:r>
              <a:rPr lang="en-US" dirty="0">
                <a:solidFill>
                  <a:prstClr val="black"/>
                </a:solidFill>
                <a:latin typeface="Times New Roman" panose="02020603050405020304" pitchFamily="18" charset="0"/>
                <a:ea typeface="Times New Roman" panose="02020603050405020304" pitchFamily="18" charset="0"/>
                <a:cs typeface="Times New Roman" panose="02020603050405020304" pitchFamily="18" charset="0"/>
              </a:rPr>
              <a:t>Recommendations - You see recommendations for products you’re interested in as “customers who viewed this item also viewed.</a:t>
            </a:r>
            <a:endParaRPr lang="en-US" b="1"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lnSpc>
                <a:spcPct val="107000"/>
              </a:lnSpc>
              <a:spcBef>
                <a:spcPts val="0"/>
              </a:spcBef>
              <a:buNone/>
            </a:pPr>
            <a:r>
              <a:rPr lang="en-US" b="1" dirty="0">
                <a:latin typeface="Times New Roman" panose="02020603050405020304" pitchFamily="18" charset="0"/>
                <a:ea typeface="Times New Roman" panose="02020603050405020304" pitchFamily="18" charset="0"/>
                <a:cs typeface="Times New Roman" panose="02020603050405020304" pitchFamily="18" charset="0"/>
              </a:rPr>
              <a:t>E. Mobile Use</a:t>
            </a:r>
            <a:endParaRPr lang="en-US"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Ø"/>
            </a:pPr>
            <a:r>
              <a:rPr lang="en-US" dirty="0">
                <a:latin typeface="Times New Roman" panose="02020603050405020304" pitchFamily="18" charset="0"/>
                <a:ea typeface="Times New Roman" panose="02020603050405020304" pitchFamily="18" charset="0"/>
                <a:cs typeface="Times New Roman" panose="02020603050405020304" pitchFamily="18" charset="0"/>
              </a:rPr>
              <a:t>Voice-to-Text - By pressing a button or saying a particular phrase (“Ok Google”, for example), you can start speaking and your phone converts the audio into text.</a:t>
            </a:r>
            <a:endParaRPr lang="en-US"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Ø"/>
            </a:pPr>
            <a:r>
              <a:rPr lang="en-US" dirty="0">
                <a:latin typeface="Times New Roman" panose="02020603050405020304" pitchFamily="18" charset="0"/>
                <a:ea typeface="Times New Roman" panose="02020603050405020304" pitchFamily="18" charset="0"/>
                <a:cs typeface="Times New Roman" panose="02020603050405020304" pitchFamily="18" charset="0"/>
              </a:rPr>
              <a:t>Smart Personal Assistants - Now that voice-to-text technology is accurate enough to rely on for basic conversation, it has become the control interface for a new generation of smart personal assistants.</a:t>
            </a:r>
            <a:endParaRPr lang="en-US"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Ø"/>
            </a:pPr>
            <a:r>
              <a:rPr lang="en-US" dirty="0" err="1">
                <a:latin typeface="Times New Roman" panose="02020603050405020304" pitchFamily="18" charset="0"/>
                <a:ea typeface="Times New Roman" panose="02020603050405020304" pitchFamily="18" charset="0"/>
                <a:cs typeface="Times New Roman" panose="02020603050405020304" pitchFamily="18" charset="0"/>
              </a:rPr>
              <a:t>Siri</a:t>
            </a:r>
            <a:r>
              <a:rPr lang="en-US" dirty="0">
                <a:latin typeface="Times New Roman" panose="02020603050405020304" pitchFamily="18" charset="0"/>
                <a:ea typeface="Times New Roman" panose="02020603050405020304" pitchFamily="18" charset="0"/>
                <a:cs typeface="Times New Roman" panose="02020603050405020304" pitchFamily="18" charset="0"/>
              </a:rPr>
              <a:t> and Google Now (now succeeded by the more sophisticated Google Assistant), </a:t>
            </a:r>
          </a:p>
          <a:p>
            <a:pPr>
              <a:lnSpc>
                <a:spcPct val="107000"/>
              </a:lnSpc>
              <a:spcBef>
                <a:spcPts val="0"/>
              </a:spcBef>
              <a:buFont typeface="Wingdings" panose="05000000000000000000" pitchFamily="2" charset="2"/>
              <a:buChar char="Ø"/>
            </a:pPr>
            <a:r>
              <a:rPr lang="en-US" dirty="0">
                <a:latin typeface="Times New Roman" panose="02020603050405020304" pitchFamily="18" charset="0"/>
                <a:ea typeface="Times New Roman" panose="02020603050405020304" pitchFamily="18" charset="0"/>
                <a:cs typeface="Times New Roman" panose="02020603050405020304" pitchFamily="18" charset="0"/>
              </a:rPr>
              <a:t>Alexa, an AI-powered personal assistant that accepts voice commands to create to-do lists, order items online, set reminders, and answer questions (via internet searches)</a:t>
            </a:r>
            <a:endParaRPr lang="en-US"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Ø"/>
            </a:pPr>
            <a:r>
              <a:rPr lang="en-US" dirty="0">
                <a:latin typeface="Times New Roman" panose="02020603050405020304" pitchFamily="18" charset="0"/>
                <a:ea typeface="Times New Roman" panose="02020603050405020304" pitchFamily="18" charset="0"/>
                <a:cs typeface="Times New Roman" panose="02020603050405020304" pitchFamily="18" charset="0"/>
              </a:rPr>
              <a:t>Echo (and later, Dot) smart speakers that allow you to integrate Alexa into your living room and use voice commands to ask natural language questions, play music, order pizza, hail an </a:t>
            </a:r>
            <a:r>
              <a:rPr lang="en-US" dirty="0" err="1">
                <a:latin typeface="Times New Roman" panose="02020603050405020304" pitchFamily="18" charset="0"/>
                <a:ea typeface="Times New Roman" panose="02020603050405020304" pitchFamily="18" charset="0"/>
                <a:cs typeface="Times New Roman" panose="02020603050405020304" pitchFamily="18" charset="0"/>
              </a:rPr>
              <a:t>Uber</a:t>
            </a:r>
            <a:r>
              <a:rPr lang="en-US" dirty="0">
                <a:latin typeface="Times New Roman" panose="02020603050405020304" pitchFamily="18" charset="0"/>
                <a:ea typeface="Times New Roman" panose="02020603050405020304" pitchFamily="18" charset="0"/>
                <a:cs typeface="Times New Roman" panose="02020603050405020304" pitchFamily="18" charset="0"/>
              </a:rPr>
              <a:t>, and integrate with smart home devices.</a:t>
            </a:r>
            <a:endParaRPr lang="en-US"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Wingdings" panose="05000000000000000000" pitchFamily="2" charset="2"/>
              <a:buChar char="Ø"/>
            </a:pPr>
            <a:r>
              <a:rPr lang="en-US" dirty="0">
                <a:latin typeface="Times New Roman" panose="02020603050405020304" pitchFamily="18" charset="0"/>
                <a:ea typeface="Times New Roman" panose="02020603050405020304" pitchFamily="18" charset="0"/>
                <a:cs typeface="Times New Roman" panose="02020603050405020304" pitchFamily="18" charset="0"/>
              </a:rPr>
              <a:t>Microsoft has followed suit with </a:t>
            </a:r>
            <a:r>
              <a:rPr lang="en-US" dirty="0" err="1">
                <a:latin typeface="Times New Roman" panose="02020603050405020304" pitchFamily="18" charset="0"/>
                <a:ea typeface="Times New Roman" panose="02020603050405020304" pitchFamily="18" charset="0"/>
                <a:cs typeface="Times New Roman" panose="02020603050405020304" pitchFamily="18" charset="0"/>
              </a:rPr>
              <a:t>Cortana</a:t>
            </a:r>
            <a:r>
              <a:rPr lang="en-US" dirty="0">
                <a:latin typeface="Times New Roman" panose="02020603050405020304" pitchFamily="18" charset="0"/>
                <a:ea typeface="Times New Roman" panose="02020603050405020304" pitchFamily="18" charset="0"/>
                <a:cs typeface="Times New Roman" panose="02020603050405020304" pitchFamily="18" charset="0"/>
              </a:rPr>
              <a:t>, its own AI assistant that comes pre- loaded on Windows computers and Microsoft smartphones.</a:t>
            </a:r>
            <a:endParaRPr lang="en-US"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buFont typeface="Symbol" panose="05050102010706020507" pitchFamily="18" charset="2"/>
              <a:buChar char=""/>
            </a:pPr>
            <a:endParaRPr lang="en-US" sz="1800" dirty="0">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4294967295"/>
          </p:nvPr>
        </p:nvSpPr>
        <p:spPr>
          <a:xfrm>
            <a:off x="8077200" y="6356353"/>
            <a:ext cx="2133600" cy="365125"/>
          </a:xfrm>
          <a:prstGeom prst="rect">
            <a:avLst/>
          </a:prstGeom>
        </p:spPr>
        <p:txBody>
          <a:bodyPr/>
          <a:lstStyle/>
          <a:p>
            <a:fld id="{F90BA28B-00D8-413B-AC8D-ACD6221D0EC8}" type="slidenum">
              <a:rPr lang="en-US" smtClean="0">
                <a:solidFill>
                  <a:prstClr val="black">
                    <a:tint val="75000"/>
                  </a:prstClr>
                </a:solidFill>
              </a:rPr>
              <a:pPr/>
              <a:t>45</a:t>
            </a:fld>
            <a:endParaRPr lang="en-US">
              <a:solidFill>
                <a:prstClr val="black">
                  <a:tint val="75000"/>
                </a:prstClr>
              </a:solidFill>
            </a:endParaRPr>
          </a:p>
        </p:txBody>
      </p:sp>
    </p:spTree>
    <p:extLst>
      <p:ext uri="{BB962C8B-B14F-4D97-AF65-F5344CB8AC3E}">
        <p14:creationId xmlns:p14="http://schemas.microsoft.com/office/powerpoint/2010/main" val="420212485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a:xfrm>
            <a:off x="2979738" y="1281113"/>
            <a:ext cx="5829300" cy="457200"/>
          </a:xfrm>
        </p:spPr>
        <p:txBody>
          <a:bodyPr/>
          <a:lstStyle/>
          <a:p>
            <a:r>
              <a:rPr lang="en-US" altLang="en-US" sz="3000" b="1">
                <a:solidFill>
                  <a:schemeClr val="tx1"/>
                </a:solidFill>
              </a:rPr>
              <a:t>AI Successes</a:t>
            </a:r>
          </a:p>
        </p:txBody>
      </p:sp>
      <p:sp>
        <p:nvSpPr>
          <p:cNvPr id="53251" name="Rectangle 3"/>
          <p:cNvSpPr>
            <a:spLocks noGrp="1" noChangeArrowheads="1"/>
          </p:cNvSpPr>
          <p:nvPr>
            <p:ph type="body" idx="1"/>
          </p:nvPr>
        </p:nvSpPr>
        <p:spPr>
          <a:xfrm>
            <a:off x="2038351" y="1738314"/>
            <a:ext cx="7947025" cy="3273425"/>
          </a:xfrm>
        </p:spPr>
        <p:txBody>
          <a:bodyPr/>
          <a:lstStyle/>
          <a:p>
            <a:r>
              <a:rPr lang="en-US" altLang="en-US" sz="2000" b="1">
                <a:solidFill>
                  <a:schemeClr val="tx1"/>
                </a:solidFill>
                <a:latin typeface="Times New Roman" panose="02020603050405020304" pitchFamily="18" charset="0"/>
                <a:cs typeface="Times New Roman" panose="02020603050405020304" pitchFamily="18" charset="0"/>
              </a:rPr>
              <a:t>Deep Blue </a:t>
            </a:r>
            <a:r>
              <a:rPr lang="en-US" altLang="en-US" sz="2000">
                <a:solidFill>
                  <a:schemeClr val="tx1"/>
                </a:solidFill>
                <a:latin typeface="Times New Roman" panose="02020603050405020304" pitchFamily="18" charset="0"/>
                <a:cs typeface="Times New Roman" panose="02020603050405020304" pitchFamily="18" charset="0"/>
              </a:rPr>
              <a:t>defeated the leading world chess champion Garry Kasparov in 1997.</a:t>
            </a:r>
          </a:p>
          <a:p>
            <a:endParaRPr lang="en-US" altLang="en-US" sz="1800"/>
          </a:p>
        </p:txBody>
      </p:sp>
      <p:sp>
        <p:nvSpPr>
          <p:cNvPr id="53252" name="TextBox 2"/>
          <p:cNvSpPr txBox="1">
            <a:spLocks noChangeArrowheads="1"/>
          </p:cNvSpPr>
          <p:nvPr/>
        </p:nvSpPr>
        <p:spPr bwMode="auto">
          <a:xfrm>
            <a:off x="5800725" y="2978151"/>
            <a:ext cx="4719638" cy="2246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14313" indent="-214313">
              <a:spcBef>
                <a:spcPts val="800"/>
              </a:spcBef>
              <a:buClr>
                <a:srgbClr val="000000"/>
              </a:buClr>
              <a:buSzPct val="100000"/>
              <a:buFont typeface="Times New Roman" panose="02020603050405020304" pitchFamily="18" charset="0"/>
              <a:buChar char="•"/>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Arial" panose="020B0604020202020204" pitchFamily="34" charset="0"/>
                <a:ea typeface="Droid Sans Fallback" charset="0"/>
                <a:cs typeface="Droid Sans Fallback" charset="0"/>
              </a:defRPr>
            </a:lvl9pPr>
          </a:lstStyle>
          <a:p>
            <a:pPr defTabSz="457200" fontAlgn="base">
              <a:spcBef>
                <a:spcPct val="0"/>
              </a:spcBef>
              <a:spcAft>
                <a:spcPct val="0"/>
              </a:spcAft>
              <a:buFont typeface="Arial" panose="020B0604020202020204" pitchFamily="34" charset="0"/>
              <a:buChar char="•"/>
            </a:pPr>
            <a:r>
              <a:rPr lang="en-US" altLang="en-US" sz="2000" b="1">
                <a:latin typeface="Times New Roman" panose="02020603050405020304" pitchFamily="18" charset="0"/>
                <a:cs typeface="Times New Roman" panose="02020603050405020304" pitchFamily="18" charset="0"/>
              </a:rPr>
              <a:t>Deep Blue</a:t>
            </a:r>
            <a:r>
              <a:rPr lang="en-US" altLang="en-US" sz="2000">
                <a:latin typeface="Times New Roman" panose="02020603050405020304" pitchFamily="18" charset="0"/>
                <a:cs typeface="Times New Roman" panose="02020603050405020304" pitchFamily="18" charset="0"/>
              </a:rPr>
              <a:t> was a chess-playing computer developed by IBM</a:t>
            </a:r>
          </a:p>
          <a:p>
            <a:pPr defTabSz="457200" fontAlgn="base">
              <a:spcBef>
                <a:spcPct val="0"/>
              </a:spcBef>
              <a:spcAft>
                <a:spcPct val="0"/>
              </a:spcAft>
              <a:buFont typeface="Arial" panose="020B0604020202020204" pitchFamily="34" charset="0"/>
              <a:buChar char="•"/>
            </a:pPr>
            <a:endParaRPr lang="en-US" altLang="en-US" sz="2000">
              <a:latin typeface="Times New Roman" panose="02020603050405020304" pitchFamily="18" charset="0"/>
              <a:cs typeface="Times New Roman" panose="02020603050405020304" pitchFamily="18" charset="0"/>
            </a:endParaRPr>
          </a:p>
          <a:p>
            <a:pPr defTabSz="457200" fontAlgn="base">
              <a:spcBef>
                <a:spcPct val="0"/>
              </a:spcBef>
              <a:spcAft>
                <a:spcPct val="0"/>
              </a:spcAft>
              <a:buFont typeface="Arial" panose="020B0604020202020204" pitchFamily="34" charset="0"/>
              <a:buChar char="•"/>
            </a:pPr>
            <a:r>
              <a:rPr lang="en-US" altLang="en-US" sz="2000">
                <a:latin typeface="Times New Roman" panose="02020603050405020304" pitchFamily="18" charset="0"/>
                <a:cs typeface="Times New Roman" panose="02020603050405020304" pitchFamily="18" charset="0"/>
              </a:rPr>
              <a:t>First computer chess-playing system to win a chess match against a ruling world champion under regular time controls.</a:t>
            </a:r>
          </a:p>
          <a:p>
            <a:pPr defTabSz="457200" fontAlgn="base">
              <a:spcBef>
                <a:spcPct val="0"/>
              </a:spcBef>
              <a:spcAft>
                <a:spcPct val="0"/>
              </a:spcAft>
              <a:buFont typeface="Arial" panose="020B0604020202020204" pitchFamily="34" charset="0"/>
              <a:buChar char="•"/>
            </a:pPr>
            <a:endParaRPr lang="en-US" altLang="en-US" sz="2000"/>
          </a:p>
        </p:txBody>
      </p:sp>
      <p:pic>
        <p:nvPicPr>
          <p:cNvPr id="53253"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219326" y="2765426"/>
            <a:ext cx="3178175" cy="2682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p:cNvSpPr>
            <a:spLocks noGrp="1"/>
          </p:cNvSpPr>
          <p:nvPr>
            <p:ph type="sldNum" idx="10"/>
          </p:nvPr>
        </p:nvSpPr>
        <p:spPr/>
        <p:txBody>
          <a:bodyPr/>
          <a:lstStyle/>
          <a:p>
            <a:pPr>
              <a:defRPr/>
            </a:pPr>
            <a:fld id="{0E48A468-9501-47D9-8FF1-65A5FB15EF18}" type="slidenum">
              <a:rPr lang="en-US" altLang="en-US" smtClean="0"/>
              <a:pPr>
                <a:defRPr/>
              </a:pPr>
              <a:t>46</a:t>
            </a:fld>
            <a:endParaRPr lang="en-US" altLang="en-US"/>
          </a:p>
        </p:txBody>
      </p:sp>
    </p:spTree>
    <p:extLst>
      <p:ext uri="{BB962C8B-B14F-4D97-AF65-F5344CB8AC3E}">
        <p14:creationId xmlns:p14="http://schemas.microsoft.com/office/powerpoint/2010/main" val="327341803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p:cNvSpPr>
            <a:spLocks noGrp="1"/>
          </p:cNvSpPr>
          <p:nvPr>
            <p:ph type="title"/>
          </p:nvPr>
        </p:nvSpPr>
        <p:spPr/>
        <p:txBody>
          <a:bodyPr/>
          <a:lstStyle/>
          <a:p>
            <a:r>
              <a:rPr lang="en-US" altLang="en-US" sz="3000" b="1">
                <a:solidFill>
                  <a:schemeClr val="tx1"/>
                </a:solidFill>
              </a:rPr>
              <a:t>Cont.</a:t>
            </a:r>
          </a:p>
        </p:txBody>
      </p:sp>
      <p:sp>
        <p:nvSpPr>
          <p:cNvPr id="55299" name="Content Placeholder 2"/>
          <p:cNvSpPr>
            <a:spLocks noGrp="1"/>
          </p:cNvSpPr>
          <p:nvPr>
            <p:ph idx="1"/>
          </p:nvPr>
        </p:nvSpPr>
        <p:spPr>
          <a:xfrm>
            <a:off x="2152650" y="2225676"/>
            <a:ext cx="7886700" cy="2563813"/>
          </a:xfrm>
        </p:spPr>
        <p:txBody>
          <a:bodyPr/>
          <a:lstStyle/>
          <a:p>
            <a:r>
              <a:rPr lang="en-US" altLang="en-US" sz="2000">
                <a:solidFill>
                  <a:schemeClr val="tx1"/>
                </a:solidFill>
                <a:latin typeface="Times New Roman" panose="02020603050405020304" pitchFamily="18" charset="0"/>
                <a:cs typeface="Times New Roman" panose="02020603050405020304" pitchFamily="18" charset="0"/>
              </a:rPr>
              <a:t>Watson - The computer system was initially developed to answer questions on the quiz show Jeopardy.</a:t>
            </a:r>
          </a:p>
          <a:p>
            <a:endParaRPr lang="en-US" altLang="en-US" sz="2000">
              <a:solidFill>
                <a:schemeClr val="tx1"/>
              </a:solidFill>
              <a:latin typeface="Times New Roman" panose="02020603050405020304" pitchFamily="18" charset="0"/>
              <a:cs typeface="Times New Roman" panose="02020603050405020304" pitchFamily="18" charset="0"/>
            </a:endParaRPr>
          </a:p>
          <a:p>
            <a:r>
              <a:rPr lang="en-US" altLang="en-US" sz="2000">
                <a:solidFill>
                  <a:schemeClr val="tx1"/>
                </a:solidFill>
                <a:latin typeface="Times New Roman" panose="02020603050405020304" pitchFamily="18" charset="0"/>
                <a:cs typeface="Times New Roman" panose="02020603050405020304" pitchFamily="18" charset="0"/>
              </a:rPr>
              <a:t>In 2011, the Watson computer system competed on Jeopardy! against legendary champions Brad Rutter and Ken Jennings winning the first place prize of $1 million.</a:t>
            </a:r>
          </a:p>
        </p:txBody>
      </p:sp>
      <p:sp>
        <p:nvSpPr>
          <p:cNvPr id="2" name="Slide Number Placeholder 1"/>
          <p:cNvSpPr>
            <a:spLocks noGrp="1"/>
          </p:cNvSpPr>
          <p:nvPr>
            <p:ph type="sldNum" idx="10"/>
          </p:nvPr>
        </p:nvSpPr>
        <p:spPr/>
        <p:txBody>
          <a:bodyPr/>
          <a:lstStyle/>
          <a:p>
            <a:pPr>
              <a:defRPr/>
            </a:pPr>
            <a:fld id="{0E48A468-9501-47D9-8FF1-65A5FB15EF18}" type="slidenum">
              <a:rPr lang="en-US" altLang="en-US" smtClean="0"/>
              <a:pPr>
                <a:defRPr/>
              </a:pPr>
              <a:t>47</a:t>
            </a:fld>
            <a:endParaRPr lang="en-US" altLang="en-US"/>
          </a:p>
        </p:txBody>
      </p:sp>
    </p:spTree>
    <p:extLst>
      <p:ext uri="{BB962C8B-B14F-4D97-AF65-F5344CB8AC3E}">
        <p14:creationId xmlns:p14="http://schemas.microsoft.com/office/powerpoint/2010/main" val="416176532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Hot Robot At SXSW Says She Wants To Destroy Humans - The Pulse - YouTube">
            <a:hlinkClick r:id="" action="ppaction://media"/>
          </p:cNvPr>
          <p:cNvPicPr>
            <a:picLocks noChangeAspect="1"/>
          </p:cNvPicPr>
          <p:nvPr/>
        </p:nvPicPr>
        <p:blipFill>
          <a:blip r:embed="rId2"/>
          <a:stretch>
            <a:fillRect/>
          </a:stretch>
        </p:blipFill>
        <p:spPr>
          <a:xfrm>
            <a:off x="2735264" y="1744663"/>
            <a:ext cx="6897687" cy="4094162"/>
          </a:xfrm>
          <a:prstGeom prst="rect">
            <a:avLst/>
          </a:prstGeom>
          <a:ln>
            <a:noFill/>
          </a:ln>
          <a:effectLst>
            <a:outerShdw blurRad="190500" algn="tl" rotWithShape="0">
              <a:srgbClr val="000000">
                <a:alpha val="70000"/>
              </a:srgbClr>
            </a:outerShdw>
          </a:effectLst>
        </p:spPr>
      </p:pic>
      <p:sp>
        <p:nvSpPr>
          <p:cNvPr id="3" name="Slide Number Placeholder 3"/>
          <p:cNvSpPr>
            <a:spLocks noGrp="1"/>
          </p:cNvSpPr>
          <p:nvPr>
            <p:ph type="sldNum" sz="quarter" idx="10"/>
          </p:nvPr>
        </p:nvSpPr>
        <p:spPr>
          <a:xfrm>
            <a:off x="3733800" y="990600"/>
            <a:ext cx="4692650" cy="274638"/>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defRPr>
                <a:solidFill>
                  <a:schemeClr val="bg1"/>
                </a:solidFill>
                <a:latin typeface="Arial" panose="020B0604020202020204" pitchFamily="34" charset="0"/>
                <a:ea typeface="Droid Sans Fallback" charset="0"/>
                <a:cs typeface="Droid Sans Fallback" charset="0"/>
              </a:defRPr>
            </a:lvl1pPr>
            <a:lvl2pPr eaLnBrk="0" hangingPunct="0">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defRPr>
                <a:solidFill>
                  <a:schemeClr val="bg1"/>
                </a:solidFill>
                <a:latin typeface="Arial" panose="020B0604020202020204" pitchFamily="34" charset="0"/>
                <a:ea typeface="Droid Sans Fallback" charset="0"/>
                <a:cs typeface="Droid Sans Fallback" charset="0"/>
              </a:defRPr>
            </a:lvl2pPr>
            <a:lvl3pPr eaLnBrk="0" hangingPunct="0">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defRPr>
                <a:solidFill>
                  <a:schemeClr val="bg1"/>
                </a:solidFill>
                <a:latin typeface="Arial" panose="020B0604020202020204" pitchFamily="34" charset="0"/>
                <a:ea typeface="Droid Sans Fallback" charset="0"/>
                <a:cs typeface="Droid Sans Fallback" charset="0"/>
              </a:defRPr>
            </a:lvl3pPr>
            <a:lvl4pPr eaLnBrk="0" hangingPunct="0">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defRPr>
                <a:solidFill>
                  <a:schemeClr val="bg1"/>
                </a:solidFill>
                <a:latin typeface="Arial" panose="020B0604020202020204" pitchFamily="34" charset="0"/>
                <a:ea typeface="Droid Sans Fallback" charset="0"/>
                <a:cs typeface="Droid Sans Fallback" charset="0"/>
              </a:defRPr>
            </a:lvl4pPr>
            <a:lvl5pPr eaLnBrk="0" hangingPunct="0">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defRPr>
                <a:solidFill>
                  <a:schemeClr val="bg1"/>
                </a:solidFill>
                <a:latin typeface="Arial" panose="020B0604020202020204" pitchFamily="34" charset="0"/>
                <a:ea typeface="Droid Sans Fallback" charset="0"/>
                <a:cs typeface="Droid Sans Fallback" charset="0"/>
              </a:defRPr>
            </a:lvl5pPr>
            <a:lvl6pPr marL="1885950" indent="-171450" defTabSz="342900" eaLnBrk="0" fontAlgn="base" hangingPunct="0">
              <a:spcBef>
                <a:spcPct val="0"/>
              </a:spcBef>
              <a:spcAft>
                <a:spcPct val="0"/>
              </a:spcAft>
              <a:buClr>
                <a:srgbClr val="000000"/>
              </a:buClr>
              <a:buSzPct val="100000"/>
              <a:buFont typeface="Times New Roman" panose="02020603050405020304" pitchFamily="18" charset="0"/>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defRPr>
                <a:solidFill>
                  <a:schemeClr val="bg1"/>
                </a:solidFill>
                <a:latin typeface="Arial" panose="020B0604020202020204" pitchFamily="34" charset="0"/>
                <a:ea typeface="Droid Sans Fallback" charset="0"/>
                <a:cs typeface="Droid Sans Fallback" charset="0"/>
              </a:defRPr>
            </a:lvl6pPr>
            <a:lvl7pPr marL="2228850" indent="-171450" defTabSz="342900" eaLnBrk="0" fontAlgn="base" hangingPunct="0">
              <a:spcBef>
                <a:spcPct val="0"/>
              </a:spcBef>
              <a:spcAft>
                <a:spcPct val="0"/>
              </a:spcAft>
              <a:buClr>
                <a:srgbClr val="000000"/>
              </a:buClr>
              <a:buSzPct val="100000"/>
              <a:buFont typeface="Times New Roman" panose="02020603050405020304" pitchFamily="18" charset="0"/>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defRPr>
                <a:solidFill>
                  <a:schemeClr val="bg1"/>
                </a:solidFill>
                <a:latin typeface="Arial" panose="020B0604020202020204" pitchFamily="34" charset="0"/>
                <a:ea typeface="Droid Sans Fallback" charset="0"/>
                <a:cs typeface="Droid Sans Fallback" charset="0"/>
              </a:defRPr>
            </a:lvl7pPr>
            <a:lvl8pPr marL="2571750" indent="-171450" defTabSz="342900" eaLnBrk="0" fontAlgn="base" hangingPunct="0">
              <a:spcBef>
                <a:spcPct val="0"/>
              </a:spcBef>
              <a:spcAft>
                <a:spcPct val="0"/>
              </a:spcAft>
              <a:buClr>
                <a:srgbClr val="000000"/>
              </a:buClr>
              <a:buSzPct val="100000"/>
              <a:buFont typeface="Times New Roman" panose="02020603050405020304" pitchFamily="18" charset="0"/>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defRPr>
                <a:solidFill>
                  <a:schemeClr val="bg1"/>
                </a:solidFill>
                <a:latin typeface="Arial" panose="020B0604020202020204" pitchFamily="34" charset="0"/>
                <a:ea typeface="Droid Sans Fallback" charset="0"/>
                <a:cs typeface="Droid Sans Fallback" charset="0"/>
              </a:defRPr>
            </a:lvl8pPr>
            <a:lvl9pPr marL="2914650" indent="-171450" defTabSz="342900" eaLnBrk="0" fontAlgn="base" hangingPunct="0">
              <a:spcBef>
                <a:spcPct val="0"/>
              </a:spcBef>
              <a:spcAft>
                <a:spcPct val="0"/>
              </a:spcAft>
              <a:buClr>
                <a:srgbClr val="000000"/>
              </a:buClr>
              <a:buSzPct val="100000"/>
              <a:buFont typeface="Times New Roman" panose="02020603050405020304" pitchFamily="18" charset="0"/>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defRPr>
                <a:solidFill>
                  <a:schemeClr val="bg1"/>
                </a:solidFill>
                <a:latin typeface="Arial" panose="020B0604020202020204" pitchFamily="34" charset="0"/>
                <a:ea typeface="Droid Sans Fallback" charset="0"/>
                <a:cs typeface="Droid Sans Fallback" charset="0"/>
              </a:defRPr>
            </a:lvl9pPr>
          </a:lstStyle>
          <a:p>
            <a:pPr algn="ctr" eaLnBrk="1" hangingPunct="1">
              <a:defRPr/>
            </a:pPr>
            <a:r>
              <a:rPr lang="en-US" sz="2100" b="1" dirty="0">
                <a:ln w="0"/>
                <a:solidFill>
                  <a:srgbClr val="000000"/>
                </a:solidFill>
                <a:latin typeface="Arial"/>
                <a:ea typeface="+mj-ea"/>
                <a:cs typeface="+mj-cs"/>
              </a:rPr>
              <a:t>Sophia - From Hanson Robotics -2016</a:t>
            </a:r>
          </a:p>
        </p:txBody>
      </p:sp>
    </p:spTree>
    <p:extLst>
      <p:ext uri="{BB962C8B-B14F-4D97-AF65-F5344CB8AC3E}">
        <p14:creationId xmlns:p14="http://schemas.microsoft.com/office/powerpoint/2010/main" val="234797538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p:cNvSpPr>
            <a:spLocks noGrp="1"/>
          </p:cNvSpPr>
          <p:nvPr>
            <p:ph type="title"/>
          </p:nvPr>
        </p:nvSpPr>
        <p:spPr>
          <a:xfrm>
            <a:off x="2152650" y="1131889"/>
            <a:ext cx="7886700" cy="765175"/>
          </a:xfrm>
        </p:spPr>
        <p:txBody>
          <a:bodyPr/>
          <a:lstStyle/>
          <a:p>
            <a:r>
              <a:rPr lang="en-US" altLang="en-US" sz="2000" b="1">
                <a:solidFill>
                  <a:schemeClr val="tx1"/>
                </a:solidFill>
                <a:latin typeface="Times New Roman" panose="02020603050405020304" pitchFamily="18" charset="0"/>
                <a:cs typeface="Times New Roman" panose="02020603050405020304" pitchFamily="18" charset="0"/>
              </a:rPr>
              <a:t>Google Self Driving Cars</a:t>
            </a:r>
          </a:p>
        </p:txBody>
      </p:sp>
      <p:pic>
        <p:nvPicPr>
          <p:cNvPr id="4" name="Waymo's_fully_self-driving_cars_are_here">
            <a:hlinkClick r:id="" action="ppaction://media"/>
          </p:cNvPr>
          <p:cNvPicPr>
            <a:picLocks noGrp="1" noChangeAspect="1"/>
          </p:cNvPicPr>
          <p:nvPr>
            <p:ph idx="1"/>
          </p:nvPr>
        </p:nvPicPr>
        <p:blipFill>
          <a:blip r:embed="rId2"/>
          <a:stretch>
            <a:fillRect/>
          </a:stretch>
        </p:blipFill>
        <p:spPr>
          <a:xfrm>
            <a:off x="2703514" y="1897064"/>
            <a:ext cx="7050087" cy="3965575"/>
          </a:xfrm>
          <a:effectLst>
            <a:outerShdw blurRad="190500" algn="tl" rotWithShape="0">
              <a:srgbClr val="000000">
                <a:alpha val="70000"/>
              </a:srgbClr>
            </a:outerShdw>
          </a:effectLst>
        </p:spPr>
      </p:pic>
      <p:sp>
        <p:nvSpPr>
          <p:cNvPr id="2" name="Slide Number Placeholder 1"/>
          <p:cNvSpPr>
            <a:spLocks noGrp="1"/>
          </p:cNvSpPr>
          <p:nvPr>
            <p:ph type="sldNum" idx="10"/>
          </p:nvPr>
        </p:nvSpPr>
        <p:spPr/>
        <p:txBody>
          <a:bodyPr/>
          <a:lstStyle/>
          <a:p>
            <a:pPr>
              <a:defRPr/>
            </a:pPr>
            <a:fld id="{0E48A468-9501-47D9-8FF1-65A5FB15EF18}" type="slidenum">
              <a:rPr lang="en-US" altLang="en-US" smtClean="0"/>
              <a:pPr>
                <a:defRPr/>
              </a:pPr>
              <a:t>49</a:t>
            </a:fld>
            <a:endParaRPr lang="en-US" altLang="en-US"/>
          </a:p>
        </p:txBody>
      </p:sp>
    </p:spTree>
    <p:extLst>
      <p:ext uri="{BB962C8B-B14F-4D97-AF65-F5344CB8AC3E}">
        <p14:creationId xmlns:p14="http://schemas.microsoft.com/office/powerpoint/2010/main" val="63881670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a:xfrm>
            <a:off x="643944" y="0"/>
            <a:ext cx="10964394" cy="656041"/>
          </a:xfrm>
        </p:spPr>
        <p:txBody>
          <a:bodyPr/>
          <a:lstStyle/>
          <a:p>
            <a:r>
              <a:rPr lang="en-US" sz="3200" b="1" dirty="0">
                <a:solidFill>
                  <a:schemeClr val="tx1"/>
                </a:solidFill>
                <a:latin typeface="Times New Roman" panose="02020603050405020304" pitchFamily="18" charset="0"/>
                <a:cs typeface="Times New Roman" panose="02020603050405020304" pitchFamily="18" charset="0"/>
              </a:rPr>
              <a:t>AI Foundations/</a:t>
            </a:r>
            <a:r>
              <a:rPr lang="en-US" altLang="en-US" sz="3200" b="1" dirty="0">
                <a:solidFill>
                  <a:schemeClr val="tx1"/>
                </a:solidFill>
                <a:latin typeface="Times New Roman" panose="02020603050405020304" pitchFamily="18" charset="0"/>
                <a:cs typeface="Times New Roman" panose="02020603050405020304" pitchFamily="18" charset="0"/>
              </a:rPr>
              <a:t>Academic Disciplines important to AI.</a:t>
            </a:r>
          </a:p>
        </p:txBody>
      </p:sp>
      <p:sp>
        <p:nvSpPr>
          <p:cNvPr id="9219" name="Content Placeholder 2"/>
          <p:cNvSpPr>
            <a:spLocks noGrp="1"/>
          </p:cNvSpPr>
          <p:nvPr>
            <p:ph idx="1"/>
          </p:nvPr>
        </p:nvSpPr>
        <p:spPr>
          <a:xfrm>
            <a:off x="2178409" y="656041"/>
            <a:ext cx="8367713" cy="3843337"/>
          </a:xfrm>
        </p:spPr>
        <p:txBody>
          <a:bodyPr/>
          <a:lstStyle/>
          <a:p>
            <a:pPr>
              <a:buFont typeface="Wingdings" panose="05000000000000000000" pitchFamily="2" charset="2"/>
              <a:buChar char="§"/>
            </a:pPr>
            <a:r>
              <a:rPr lang="en-US" altLang="en-US" sz="2000" dirty="0">
                <a:latin typeface="Times New Roman" panose="02020603050405020304" pitchFamily="18" charset="0"/>
                <a:cs typeface="Times New Roman" panose="02020603050405020304" pitchFamily="18" charset="0"/>
              </a:rPr>
              <a:t>AI is a synergy/cooperation of d/t disciplines</a:t>
            </a:r>
          </a:p>
          <a:p>
            <a:pPr marL="457200" lvl="1" indent="0">
              <a:buNone/>
            </a:pPr>
            <a:r>
              <a:rPr lang="en-US" altLang="en-US" sz="2000" b="1" dirty="0" smtClean="0">
                <a:solidFill>
                  <a:schemeClr val="accent2"/>
                </a:solidFill>
                <a:latin typeface="Times New Roman" panose="02020603050405020304" pitchFamily="18" charset="0"/>
                <a:cs typeface="Times New Roman" panose="02020603050405020304" pitchFamily="18" charset="0"/>
              </a:rPr>
              <a:t>A</a:t>
            </a:r>
            <a:r>
              <a:rPr lang="en-US" altLang="en-US" sz="2000" b="1" dirty="0" smtClean="0">
                <a:solidFill>
                  <a:schemeClr val="tx1"/>
                </a:solidFill>
                <a:latin typeface="Times New Roman" panose="02020603050405020304" pitchFamily="18" charset="0"/>
                <a:cs typeface="Times New Roman" panose="02020603050405020304" pitchFamily="18" charset="0"/>
              </a:rPr>
              <a:t>. </a:t>
            </a:r>
            <a:r>
              <a:rPr lang="en-US" altLang="en-US" sz="2000" b="1" dirty="0" smtClean="0">
                <a:solidFill>
                  <a:schemeClr val="accent2"/>
                </a:solidFill>
                <a:latin typeface="Times New Roman" panose="02020603050405020304" pitchFamily="18" charset="0"/>
                <a:cs typeface="Times New Roman" panose="02020603050405020304" pitchFamily="18" charset="0"/>
              </a:rPr>
              <a:t>Psychology/Cognitive </a:t>
            </a:r>
            <a:r>
              <a:rPr lang="en-US" altLang="en-US" sz="2000" b="1" dirty="0">
                <a:solidFill>
                  <a:schemeClr val="accent2"/>
                </a:solidFill>
                <a:latin typeface="Times New Roman" panose="02020603050405020304" pitchFamily="18" charset="0"/>
                <a:cs typeface="Times New Roman" panose="02020603050405020304" pitchFamily="18" charset="0"/>
              </a:rPr>
              <a:t>Science</a:t>
            </a:r>
            <a:r>
              <a:rPr lang="en-US" altLang="en-US" sz="2000" dirty="0">
                <a:solidFill>
                  <a:schemeClr val="accent2"/>
                </a:solidFill>
                <a:latin typeface="Times New Roman" panose="02020603050405020304" pitchFamily="18" charset="0"/>
                <a:cs typeface="Times New Roman" panose="02020603050405020304" pitchFamily="18" charset="0"/>
              </a:rPr>
              <a:t>: </a:t>
            </a:r>
            <a:r>
              <a:rPr lang="en-US" altLang="en-US" sz="2000" dirty="0">
                <a:latin typeface="Times New Roman" panose="02020603050405020304" pitchFamily="18" charset="0"/>
                <a:cs typeface="Times New Roman" panose="02020603050405020304" pitchFamily="18" charset="0"/>
              </a:rPr>
              <a:t>how do people behave, perceive, process information,  represent knowledge. </a:t>
            </a:r>
            <a:endParaRPr lang="en-US" altLang="en-US" sz="2000" dirty="0" smtClean="0">
              <a:latin typeface="Times New Roman" panose="02020603050405020304" pitchFamily="18" charset="0"/>
              <a:cs typeface="Times New Roman" panose="02020603050405020304" pitchFamily="18" charset="0"/>
            </a:endParaRPr>
          </a:p>
          <a:p>
            <a:pPr marL="1428750" lvl="1" indent="-514350">
              <a:buClr>
                <a:srgbClr val="C00000"/>
              </a:buCl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How do humans and animals think and act?</a:t>
            </a:r>
          </a:p>
          <a:p>
            <a:pPr marL="1428750" lvl="1" indent="-514350">
              <a:buClr>
                <a:srgbClr val="C00000"/>
              </a:buCl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Behaviorism, measuring of the percepts (or stimulus) given to an animal and its resulting actions (or response).</a:t>
            </a:r>
          </a:p>
          <a:p>
            <a:pPr marL="1428750" lvl="1" indent="-514350">
              <a:buClr>
                <a:srgbClr val="C00000"/>
              </a:buCl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Cognitive psychology, which views the brain as an information-processing device.</a:t>
            </a:r>
          </a:p>
          <a:p>
            <a:pPr marL="2286000" lvl="2" indent="-514350">
              <a:buClr>
                <a:srgbClr val="C00000"/>
              </a:buClr>
              <a:buFont typeface="Wingdings" panose="05000000000000000000" pitchFamily="2" charset="2"/>
              <a:buChar char="ü"/>
            </a:pPr>
            <a:r>
              <a:rPr lang="en-US" sz="2000" dirty="0">
                <a:latin typeface="Times New Roman" panose="02020603050405020304" pitchFamily="18" charset="0"/>
                <a:cs typeface="Times New Roman" panose="02020603050405020304" pitchFamily="18" charset="0"/>
              </a:rPr>
              <a:t>For example, </a:t>
            </a:r>
            <a:r>
              <a:rPr lang="en-US" sz="2000" dirty="0" err="1">
                <a:latin typeface="Times New Roman" panose="02020603050405020304" pitchFamily="18" charset="0"/>
                <a:cs typeface="Times New Roman" panose="02020603050405020304" pitchFamily="18" charset="0"/>
              </a:rPr>
              <a:t>Craik</a:t>
            </a:r>
            <a:r>
              <a:rPr lang="en-US" sz="2000" dirty="0">
                <a:latin typeface="Times New Roman" panose="02020603050405020304" pitchFamily="18" charset="0"/>
                <a:cs typeface="Times New Roman" panose="02020603050405020304" pitchFamily="18" charset="0"/>
              </a:rPr>
              <a:t> clearly specified the three key steps of designing good knowledge-based agent:- </a:t>
            </a:r>
          </a:p>
          <a:p>
            <a:pPr marL="2909888" lvl="3" indent="-568325">
              <a:buClr>
                <a:srgbClr val="C00000"/>
              </a:buClr>
              <a:buNone/>
            </a:pPr>
            <a:r>
              <a:rPr lang="en-US" dirty="0">
                <a:latin typeface="Times New Roman" panose="02020603050405020304" pitchFamily="18" charset="0"/>
                <a:cs typeface="Times New Roman" panose="02020603050405020304" pitchFamily="18" charset="0"/>
              </a:rPr>
              <a:t>(1) </a:t>
            </a:r>
            <a:r>
              <a:rPr lang="en-US" dirty="0" smtClean="0">
                <a:latin typeface="Times New Roman" panose="02020603050405020304" pitchFamily="18" charset="0"/>
                <a:cs typeface="Times New Roman" panose="02020603050405020304" pitchFamily="18" charset="0"/>
              </a:rPr>
              <a:t>The </a:t>
            </a:r>
            <a:r>
              <a:rPr lang="en-US" dirty="0">
                <a:latin typeface="Times New Roman" panose="02020603050405020304" pitchFamily="18" charset="0"/>
                <a:cs typeface="Times New Roman" panose="02020603050405020304" pitchFamily="18" charset="0"/>
              </a:rPr>
              <a:t>stimulus must be translated into an internal representation, </a:t>
            </a:r>
          </a:p>
          <a:p>
            <a:pPr marL="2909888" lvl="3" indent="-568325">
              <a:buClr>
                <a:srgbClr val="C00000"/>
              </a:buClr>
              <a:buNone/>
            </a:pPr>
            <a:r>
              <a:rPr lang="en-US" dirty="0">
                <a:latin typeface="Times New Roman" panose="02020603050405020304" pitchFamily="18" charset="0"/>
                <a:cs typeface="Times New Roman" panose="02020603050405020304" pitchFamily="18" charset="0"/>
              </a:rPr>
              <a:t>(2) </a:t>
            </a:r>
            <a:r>
              <a:rPr lang="en-US" dirty="0" smtClean="0">
                <a:latin typeface="Times New Roman" panose="02020603050405020304" pitchFamily="18" charset="0"/>
                <a:cs typeface="Times New Roman" panose="02020603050405020304" pitchFamily="18" charset="0"/>
              </a:rPr>
              <a:t>The </a:t>
            </a:r>
            <a:r>
              <a:rPr lang="en-US" dirty="0">
                <a:latin typeface="Times New Roman" panose="02020603050405020304" pitchFamily="18" charset="0"/>
                <a:cs typeface="Times New Roman" panose="02020603050405020304" pitchFamily="18" charset="0"/>
              </a:rPr>
              <a:t>representation is manipulated by cognitive processes to derive new internal representations, and </a:t>
            </a:r>
          </a:p>
          <a:p>
            <a:pPr marL="2909888" lvl="3" indent="-568325">
              <a:buClr>
                <a:srgbClr val="C00000"/>
              </a:buClr>
              <a:buNone/>
            </a:pPr>
            <a:r>
              <a:rPr lang="en-US" dirty="0">
                <a:latin typeface="Times New Roman" panose="02020603050405020304" pitchFamily="18" charset="0"/>
                <a:cs typeface="Times New Roman" panose="02020603050405020304" pitchFamily="18" charset="0"/>
              </a:rPr>
              <a:t>(3) </a:t>
            </a:r>
            <a:r>
              <a:rPr lang="en-US" dirty="0" smtClean="0">
                <a:latin typeface="Times New Roman" panose="02020603050405020304" pitchFamily="18" charset="0"/>
                <a:cs typeface="Times New Roman" panose="02020603050405020304" pitchFamily="18" charset="0"/>
              </a:rPr>
              <a:t>These </a:t>
            </a:r>
            <a:r>
              <a:rPr lang="en-US" dirty="0">
                <a:latin typeface="Times New Roman" panose="02020603050405020304" pitchFamily="18" charset="0"/>
                <a:cs typeface="Times New Roman" panose="02020603050405020304" pitchFamily="18" charset="0"/>
              </a:rPr>
              <a:t>are in turn retranslated back into action. </a:t>
            </a:r>
          </a:p>
          <a:p>
            <a:pPr marL="457200" lvl="1" indent="0">
              <a:buNone/>
            </a:pPr>
            <a:endParaRPr lang="en-US" altLang="en-US" sz="2000" dirty="0">
              <a:latin typeface="Times New Roman" panose="02020603050405020304" pitchFamily="18" charset="0"/>
              <a:cs typeface="Times New Roman" panose="02020603050405020304" pitchFamily="18" charset="0"/>
            </a:endParaRPr>
          </a:p>
          <a:p>
            <a:pPr lvl="1"/>
            <a:endParaRPr lang="en-US" altLang="en-US" dirty="0" smtClean="0"/>
          </a:p>
          <a:p>
            <a:pPr lvl="1"/>
            <a:endParaRPr lang="en-US" altLang="en-US" dirty="0" smtClean="0"/>
          </a:p>
        </p:txBody>
      </p:sp>
      <p:sp>
        <p:nvSpPr>
          <p:cNvPr id="2" name="Slide Number Placeholder 1"/>
          <p:cNvSpPr>
            <a:spLocks noGrp="1"/>
          </p:cNvSpPr>
          <p:nvPr>
            <p:ph type="sldNum" idx="10"/>
          </p:nvPr>
        </p:nvSpPr>
        <p:spPr/>
        <p:txBody>
          <a:bodyPr/>
          <a:lstStyle/>
          <a:p>
            <a:pPr>
              <a:defRPr/>
            </a:pPr>
            <a:fld id="{0E48A468-9501-47D9-8FF1-65A5FB15EF18}" type="slidenum">
              <a:rPr lang="en-US" altLang="en-US" smtClean="0"/>
              <a:pPr>
                <a:defRPr/>
              </a:pPr>
              <a:t>5</a:t>
            </a:fld>
            <a:endParaRPr lang="en-US" altLang="en-US"/>
          </a:p>
        </p:txBody>
      </p:sp>
    </p:spTree>
    <p:extLst>
      <p:ext uri="{BB962C8B-B14F-4D97-AF65-F5344CB8AC3E}">
        <p14:creationId xmlns:p14="http://schemas.microsoft.com/office/powerpoint/2010/main" val="19777464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8370" name="World's first AI presenter unveiled in China - YouTube">
            <a:hlinkClick r:id="" action="ppaction://media"/>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6264" y="7254875"/>
            <a:ext cx="4645025" cy="261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8371" name="Title 2"/>
          <p:cNvSpPr>
            <a:spLocks noGrp="1"/>
          </p:cNvSpPr>
          <p:nvPr>
            <p:ph type="title"/>
          </p:nvPr>
        </p:nvSpPr>
        <p:spPr>
          <a:xfrm>
            <a:off x="2235200" y="1422401"/>
            <a:ext cx="7886700" cy="728663"/>
          </a:xfrm>
        </p:spPr>
        <p:txBody>
          <a:bodyPr/>
          <a:lstStyle/>
          <a:p>
            <a:r>
              <a:rPr lang="en-US" altLang="en-US" sz="2000" b="1">
                <a:solidFill>
                  <a:schemeClr val="tx1"/>
                </a:solidFill>
                <a:latin typeface="Times New Roman" panose="02020603050405020304" pitchFamily="18" charset="0"/>
                <a:cs typeface="Times New Roman" panose="02020603050405020304" pitchFamily="18" charset="0"/>
              </a:rPr>
              <a:t>World's first AI presenter unveiled in China - (9-11-2018)</a:t>
            </a:r>
            <a:br>
              <a:rPr lang="en-US" altLang="en-US" sz="2000" b="1">
                <a:solidFill>
                  <a:schemeClr val="tx1"/>
                </a:solidFill>
                <a:latin typeface="Times New Roman" panose="02020603050405020304" pitchFamily="18" charset="0"/>
                <a:cs typeface="Times New Roman" panose="02020603050405020304" pitchFamily="18" charset="0"/>
              </a:rPr>
            </a:br>
            <a:r>
              <a:rPr lang="en-US" altLang="en-US" sz="2000" b="1">
                <a:solidFill>
                  <a:schemeClr val="tx1"/>
                </a:solidFill>
                <a:latin typeface="Times New Roman" panose="02020603050405020304" pitchFamily="18" charset="0"/>
                <a:cs typeface="Times New Roman" panose="02020603050405020304" pitchFamily="18" charset="0"/>
              </a:rPr>
              <a:t>The World’s First AI News Anchor</a:t>
            </a:r>
          </a:p>
        </p:txBody>
      </p:sp>
      <p:pic>
        <p:nvPicPr>
          <p:cNvPr id="58372" name="World's first AI presenter unveiled in China - YouTube">
            <a:hlinkClick r:id="" action="ppaction://media"/>
          </p:cNvPr>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a:xfrm>
            <a:off x="3130550" y="2376489"/>
            <a:ext cx="6097588" cy="3430587"/>
          </a:xfrm>
        </p:spPr>
      </p:pic>
      <p:sp>
        <p:nvSpPr>
          <p:cNvPr id="2" name="Slide Number Placeholder 1"/>
          <p:cNvSpPr>
            <a:spLocks noGrp="1"/>
          </p:cNvSpPr>
          <p:nvPr>
            <p:ph type="sldNum" idx="10"/>
          </p:nvPr>
        </p:nvSpPr>
        <p:spPr/>
        <p:txBody>
          <a:bodyPr/>
          <a:lstStyle/>
          <a:p>
            <a:pPr>
              <a:defRPr/>
            </a:pPr>
            <a:fld id="{0E48A468-9501-47D9-8FF1-65A5FB15EF18}" type="slidenum">
              <a:rPr lang="en-US" altLang="en-US" smtClean="0"/>
              <a:pPr>
                <a:defRPr/>
              </a:pPr>
              <a:t>50</a:t>
            </a:fld>
            <a:endParaRPr lang="en-US" altLang="en-US"/>
          </a:p>
        </p:txBody>
      </p:sp>
    </p:spTree>
    <p:extLst>
      <p:ext uri="{BB962C8B-B14F-4D97-AF65-F5344CB8AC3E}">
        <p14:creationId xmlns:p14="http://schemas.microsoft.com/office/powerpoint/2010/main" val="968261899"/>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1"/>
          <p:cNvSpPr>
            <a:spLocks noGrp="1"/>
          </p:cNvSpPr>
          <p:nvPr>
            <p:ph type="title"/>
          </p:nvPr>
        </p:nvSpPr>
        <p:spPr/>
        <p:txBody>
          <a:bodyPr/>
          <a:lstStyle/>
          <a:p>
            <a:r>
              <a:rPr lang="en-US" altLang="en-US" sz="3000" b="1">
                <a:solidFill>
                  <a:schemeClr val="tx1"/>
                </a:solidFill>
                <a:latin typeface="Times New Roman" panose="02020603050405020304" pitchFamily="18" charset="0"/>
                <a:cs typeface="Times New Roman" panose="02020603050405020304" pitchFamily="18" charset="0"/>
              </a:rPr>
              <a:t>Cont..</a:t>
            </a:r>
          </a:p>
        </p:txBody>
      </p:sp>
      <p:sp>
        <p:nvSpPr>
          <p:cNvPr id="3" name="Content Placeholder 2"/>
          <p:cNvSpPr>
            <a:spLocks noGrp="1"/>
          </p:cNvSpPr>
          <p:nvPr>
            <p:ph idx="1"/>
          </p:nvPr>
        </p:nvSpPr>
        <p:spPr/>
        <p:txBody>
          <a:bodyPr>
            <a:normAutofit/>
          </a:bodyPr>
          <a:lstStyle/>
          <a:p>
            <a:pPr algn="just">
              <a:buFont typeface="Wingdings" panose="05000000000000000000" pitchFamily="2" charset="2"/>
              <a:buChar char="§"/>
              <a:defRPr/>
            </a:pPr>
            <a:r>
              <a:rPr lang="en-US" sz="2000" dirty="0">
                <a:solidFill>
                  <a:schemeClr val="tx1"/>
                </a:solidFill>
                <a:latin typeface="Times New Roman" panose="02020603050405020304" pitchFamily="18" charset="0"/>
                <a:cs typeface="Times New Roman" panose="02020603050405020304" pitchFamily="18" charset="0"/>
              </a:rPr>
              <a:t>Games: chess, checkers, poker, etc.</a:t>
            </a:r>
          </a:p>
          <a:p>
            <a:pPr algn="just">
              <a:buFont typeface="Wingdings" panose="05000000000000000000" pitchFamily="2" charset="2"/>
              <a:buChar char="§"/>
              <a:defRPr/>
            </a:pPr>
            <a:r>
              <a:rPr lang="en-US" sz="2000" dirty="0">
                <a:solidFill>
                  <a:schemeClr val="tx1"/>
                </a:solidFill>
                <a:latin typeface="Times New Roman" panose="02020603050405020304" pitchFamily="18" charset="0"/>
                <a:cs typeface="Times New Roman" panose="02020603050405020304" pitchFamily="18" charset="0"/>
              </a:rPr>
              <a:t> Physical skills: driving a car, driving a motorcycle, flying a plane or</a:t>
            </a:r>
          </a:p>
          <a:p>
            <a:pPr marL="0" indent="0" algn="just">
              <a:buNone/>
              <a:defRPr/>
            </a:pPr>
            <a:r>
              <a:rPr lang="en-US" sz="2000" dirty="0">
                <a:solidFill>
                  <a:schemeClr val="tx1"/>
                </a:solidFill>
                <a:latin typeface="Times New Roman" panose="02020603050405020304" pitchFamily="18" charset="0"/>
                <a:cs typeface="Times New Roman" panose="02020603050405020304" pitchFamily="18" charset="0"/>
              </a:rPr>
              <a:t>helicopter, playing soccer, vacuuming, etc.</a:t>
            </a:r>
          </a:p>
          <a:p>
            <a:pPr algn="just">
              <a:buFont typeface="Wingdings" panose="05000000000000000000" pitchFamily="2" charset="2"/>
              <a:buChar char="§"/>
              <a:defRPr/>
            </a:pPr>
            <a:r>
              <a:rPr lang="en-US" sz="2000" dirty="0">
                <a:solidFill>
                  <a:schemeClr val="tx1"/>
                </a:solidFill>
                <a:latin typeface="Times New Roman" panose="02020603050405020304" pitchFamily="18" charset="0"/>
                <a:cs typeface="Times New Roman" panose="02020603050405020304" pitchFamily="18" charset="0"/>
              </a:rPr>
              <a:t>Art: painting, composing music, performing music, etc.</a:t>
            </a:r>
          </a:p>
          <a:p>
            <a:pPr algn="just">
              <a:buFont typeface="Wingdings" panose="05000000000000000000" pitchFamily="2" charset="2"/>
              <a:buChar char="§"/>
              <a:defRPr/>
            </a:pPr>
            <a:r>
              <a:rPr lang="en-US" sz="2000" dirty="0">
                <a:solidFill>
                  <a:schemeClr val="tx1"/>
                </a:solidFill>
                <a:latin typeface="Times New Roman" panose="02020603050405020304" pitchFamily="18" charset="0"/>
                <a:cs typeface="Times New Roman" panose="02020603050405020304" pitchFamily="18" charset="0"/>
              </a:rPr>
              <a:t>Language: machine translation, speech recognition, character recognition, etc.</a:t>
            </a:r>
          </a:p>
          <a:p>
            <a:pPr algn="just">
              <a:buFont typeface="Wingdings" panose="05000000000000000000" pitchFamily="2" charset="2"/>
              <a:buChar char="§"/>
              <a:defRPr/>
            </a:pPr>
            <a:r>
              <a:rPr lang="en-US" sz="2000" dirty="0">
                <a:solidFill>
                  <a:schemeClr val="tx1"/>
                </a:solidFill>
                <a:latin typeface="Times New Roman" panose="02020603050405020304" pitchFamily="18" charset="0"/>
                <a:cs typeface="Times New Roman" panose="02020603050405020304" pitchFamily="18" charset="0"/>
              </a:rPr>
              <a:t>Vision: face recognition, face detection, motion tracking, etc.</a:t>
            </a:r>
          </a:p>
          <a:p>
            <a:pPr algn="just">
              <a:buFont typeface="Wingdings" panose="05000000000000000000" pitchFamily="2" charset="2"/>
              <a:buChar char="§"/>
              <a:defRPr/>
            </a:pPr>
            <a:r>
              <a:rPr lang="en-US" sz="2000" dirty="0">
                <a:solidFill>
                  <a:schemeClr val="tx1"/>
                </a:solidFill>
                <a:latin typeface="Times New Roman" panose="02020603050405020304" pitchFamily="18" charset="0"/>
                <a:cs typeface="Times New Roman" panose="02020603050405020304" pitchFamily="18" charset="0"/>
              </a:rPr>
              <a:t>Commerce and industry: page rank for searching, fraud detection, stock market investing, etc.</a:t>
            </a:r>
          </a:p>
        </p:txBody>
      </p:sp>
      <p:sp>
        <p:nvSpPr>
          <p:cNvPr id="2" name="Slide Number Placeholder 1"/>
          <p:cNvSpPr>
            <a:spLocks noGrp="1"/>
          </p:cNvSpPr>
          <p:nvPr>
            <p:ph type="sldNum" idx="10"/>
          </p:nvPr>
        </p:nvSpPr>
        <p:spPr/>
        <p:txBody>
          <a:bodyPr/>
          <a:lstStyle/>
          <a:p>
            <a:pPr>
              <a:defRPr/>
            </a:pPr>
            <a:fld id="{0E48A468-9501-47D9-8FF1-65A5FB15EF18}" type="slidenum">
              <a:rPr lang="en-US" altLang="en-US" smtClean="0"/>
              <a:pPr>
                <a:defRPr/>
              </a:pPr>
              <a:t>51</a:t>
            </a:fld>
            <a:endParaRPr lang="en-US" altLang="en-US"/>
          </a:p>
        </p:txBody>
      </p:sp>
    </p:spTree>
    <p:extLst>
      <p:ext uri="{BB962C8B-B14F-4D97-AF65-F5344CB8AC3E}">
        <p14:creationId xmlns:p14="http://schemas.microsoft.com/office/powerpoint/2010/main" val="3791121567"/>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Title 1"/>
          <p:cNvSpPr>
            <a:spLocks noGrp="1"/>
          </p:cNvSpPr>
          <p:nvPr>
            <p:ph type="title"/>
          </p:nvPr>
        </p:nvSpPr>
        <p:spPr/>
        <p:txBody>
          <a:bodyPr/>
          <a:lstStyle/>
          <a:p>
            <a:pPr>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pPr>
            <a:r>
              <a:rPr lang="en-US" altLang="en-US" sz="3000" b="1">
                <a:solidFill>
                  <a:schemeClr val="tx1"/>
                </a:solidFill>
                <a:latin typeface="Times New Roman" panose="02020603050405020304" pitchFamily="18" charset="0"/>
                <a:cs typeface="Times New Roman" panose="02020603050405020304" pitchFamily="18" charset="0"/>
              </a:rPr>
              <a:t>Challenges Ahead</a:t>
            </a:r>
          </a:p>
        </p:txBody>
      </p:sp>
      <p:sp>
        <p:nvSpPr>
          <p:cNvPr id="60419" name="Content Placeholder 2"/>
          <p:cNvSpPr>
            <a:spLocks noGrp="1"/>
          </p:cNvSpPr>
          <p:nvPr>
            <p:ph idx="1"/>
          </p:nvPr>
        </p:nvSpPr>
        <p:spPr/>
        <p:txBody>
          <a:bodyPr/>
          <a:lstStyle/>
          <a:p>
            <a:pPr>
              <a:buFont typeface="Wingdings" panose="05000000000000000000" pitchFamily="2" charset="2"/>
              <a:buChar char="§"/>
            </a:pPr>
            <a:r>
              <a:rPr lang="en-US" altLang="en-US" sz="2000" dirty="0">
                <a:solidFill>
                  <a:schemeClr val="tx1"/>
                </a:solidFill>
                <a:latin typeface="Times New Roman" panose="02020603050405020304" pitchFamily="18" charset="0"/>
                <a:cs typeface="Times New Roman" panose="02020603050405020304" pitchFamily="18" charset="0"/>
              </a:rPr>
              <a:t>Note that the examples we discussed so far all involve quite specific tasks.</a:t>
            </a:r>
          </a:p>
          <a:p>
            <a:pPr>
              <a:buFont typeface="Wingdings" panose="05000000000000000000" pitchFamily="2" charset="2"/>
              <a:buChar char="§"/>
            </a:pPr>
            <a:r>
              <a:rPr lang="en-US" altLang="en-US" sz="2000" dirty="0">
                <a:solidFill>
                  <a:schemeClr val="tx1"/>
                </a:solidFill>
                <a:latin typeface="Times New Roman" panose="02020603050405020304" pitchFamily="18" charset="0"/>
                <a:cs typeface="Times New Roman" panose="02020603050405020304" pitchFamily="18" charset="0"/>
              </a:rPr>
              <a:t>The systems lack a level of generality and adaptability. They can't easily (if at all) switch context.</a:t>
            </a:r>
          </a:p>
          <a:p>
            <a:pPr>
              <a:buFont typeface="Wingdings" panose="05000000000000000000" pitchFamily="2" charset="2"/>
              <a:buChar char="§"/>
            </a:pPr>
            <a:r>
              <a:rPr lang="en-US" altLang="en-US" sz="2000" dirty="0">
                <a:solidFill>
                  <a:schemeClr val="tx1"/>
                </a:solidFill>
                <a:latin typeface="Times New Roman" panose="02020603050405020304" pitchFamily="18" charset="0"/>
                <a:cs typeface="Times New Roman" panose="02020603050405020304" pitchFamily="18" charset="0"/>
              </a:rPr>
              <a:t>Key issue: </a:t>
            </a:r>
          </a:p>
          <a:p>
            <a:pPr lvl="1">
              <a:buFont typeface="Wingdings" panose="05000000000000000000" pitchFamily="2" charset="2"/>
              <a:buChar char="§"/>
            </a:pPr>
            <a:r>
              <a:rPr lang="en-US" altLang="en-US" sz="2000" dirty="0">
                <a:solidFill>
                  <a:schemeClr val="tx1"/>
                </a:solidFill>
                <a:latin typeface="Times New Roman" panose="02020603050405020304" pitchFamily="18" charset="0"/>
                <a:cs typeface="Times New Roman" panose="02020603050405020304" pitchFamily="18" charset="0"/>
              </a:rPr>
              <a:t>knowledge </a:t>
            </a:r>
            <a:r>
              <a:rPr lang="en-US" altLang="en-US" sz="2000" dirty="0" smtClean="0">
                <a:solidFill>
                  <a:schemeClr val="tx1"/>
                </a:solidFill>
                <a:latin typeface="Times New Roman" panose="02020603050405020304" pitchFamily="18" charset="0"/>
                <a:cs typeface="Times New Roman" panose="02020603050405020304" pitchFamily="18" charset="0"/>
              </a:rPr>
              <a:t>acquisition/ </a:t>
            </a:r>
            <a:r>
              <a:rPr lang="en-US" altLang="en-US" sz="2000" dirty="0" err="1" smtClean="0">
                <a:solidFill>
                  <a:schemeClr val="tx1"/>
                </a:solidFill>
                <a:latin typeface="Times New Roman" panose="02020603050405020304" pitchFamily="18" charset="0"/>
                <a:cs typeface="Times New Roman" panose="02020603050405020304" pitchFamily="18" charset="0"/>
              </a:rPr>
              <a:t>achievment</a:t>
            </a:r>
            <a:r>
              <a:rPr lang="en-US" altLang="en-US" sz="2000" dirty="0" smtClean="0">
                <a:solidFill>
                  <a:schemeClr val="tx1"/>
                </a:solidFill>
                <a:latin typeface="Times New Roman" panose="02020603050405020304" pitchFamily="18" charset="0"/>
                <a:cs typeface="Times New Roman" panose="02020603050405020304" pitchFamily="18" charset="0"/>
              </a:rPr>
              <a:t> </a:t>
            </a:r>
            <a:r>
              <a:rPr lang="en-US" altLang="en-US" sz="2000" dirty="0">
                <a:solidFill>
                  <a:schemeClr val="tx1"/>
                </a:solidFill>
                <a:latin typeface="Times New Roman" panose="02020603050405020304" pitchFamily="18" charset="0"/>
                <a:cs typeface="Times New Roman" panose="02020603050405020304" pitchFamily="18" charset="0"/>
              </a:rPr>
              <a:t>bottleneck</a:t>
            </a:r>
          </a:p>
          <a:p>
            <a:pPr lvl="1">
              <a:buFont typeface="Wingdings" panose="05000000000000000000" pitchFamily="2" charset="2"/>
              <a:buChar char="§"/>
            </a:pPr>
            <a:r>
              <a:rPr lang="en-US" altLang="en-US" sz="2000" dirty="0">
                <a:solidFill>
                  <a:schemeClr val="tx1"/>
                </a:solidFill>
                <a:latin typeface="Times New Roman" panose="02020603050405020304" pitchFamily="18" charset="0"/>
                <a:cs typeface="Times New Roman" panose="02020603050405020304" pitchFamily="18" charset="0"/>
              </a:rPr>
              <a:t>Lack of general </a:t>
            </a:r>
            <a:r>
              <a:rPr lang="en-US" altLang="en-US" sz="2000" dirty="0" smtClean="0">
                <a:solidFill>
                  <a:schemeClr val="tx1"/>
                </a:solidFill>
                <a:latin typeface="Times New Roman" panose="02020603050405020304" pitchFamily="18" charset="0"/>
                <a:cs typeface="Times New Roman" panose="02020603050405020304" pitchFamily="18" charset="0"/>
              </a:rPr>
              <a:t>common sense </a:t>
            </a:r>
            <a:r>
              <a:rPr lang="en-US" altLang="en-US" sz="2000" dirty="0">
                <a:solidFill>
                  <a:schemeClr val="tx1"/>
                </a:solidFill>
                <a:latin typeface="Times New Roman" panose="02020603050405020304" pitchFamily="18" charset="0"/>
                <a:cs typeface="Times New Roman" panose="02020603050405020304" pitchFamily="18" charset="0"/>
              </a:rPr>
              <a:t>knowledge</a:t>
            </a:r>
            <a:r>
              <a:rPr lang="en-US" altLang="en-US" sz="2000" dirty="0" smtClean="0">
                <a:solidFill>
                  <a:schemeClr val="tx1"/>
                </a:solidFill>
                <a:latin typeface="Times New Roman" panose="02020603050405020304" pitchFamily="18" charset="0"/>
                <a:cs typeface="Times New Roman" panose="02020603050405020304" pitchFamily="18" charset="0"/>
              </a:rPr>
              <a:t>.</a:t>
            </a:r>
          </a:p>
          <a:p>
            <a:pPr lvl="1">
              <a:buFont typeface="Wingdings" panose="05000000000000000000" pitchFamily="2" charset="2"/>
              <a:buChar char="§"/>
            </a:pPr>
            <a:r>
              <a:rPr lang="en-US" altLang="en-US" sz="2000" smtClean="0">
                <a:solidFill>
                  <a:schemeClr val="tx1"/>
                </a:solidFill>
                <a:latin typeface="Times New Roman" panose="02020603050405020304" pitchFamily="18" charset="0"/>
                <a:cs typeface="Times New Roman" panose="02020603050405020304" pitchFamily="18" charset="0"/>
              </a:rPr>
              <a:t>Big data</a:t>
            </a:r>
            <a:endParaRPr lang="en-US" altLang="en-US" sz="2000" dirty="0">
              <a:solidFill>
                <a:schemeClr val="tx1"/>
              </a:solidFill>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idx="10"/>
          </p:nvPr>
        </p:nvSpPr>
        <p:spPr/>
        <p:txBody>
          <a:bodyPr/>
          <a:lstStyle/>
          <a:p>
            <a:pPr>
              <a:defRPr/>
            </a:pPr>
            <a:fld id="{0E48A468-9501-47D9-8FF1-65A5FB15EF18}" type="slidenum">
              <a:rPr lang="en-US" altLang="en-US" smtClean="0"/>
              <a:pPr>
                <a:defRPr/>
              </a:pPr>
              <a:t>52</a:t>
            </a:fld>
            <a:endParaRPr lang="en-US" altLang="en-US"/>
          </a:p>
        </p:txBody>
      </p:sp>
    </p:spTree>
    <p:extLst>
      <p:ext uri="{BB962C8B-B14F-4D97-AF65-F5344CB8AC3E}">
        <p14:creationId xmlns:p14="http://schemas.microsoft.com/office/powerpoint/2010/main" val="367423618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ext Box 1"/>
          <p:cNvSpPr txBox="1">
            <a:spLocks noChangeArrowheads="1"/>
          </p:cNvSpPr>
          <p:nvPr/>
        </p:nvSpPr>
        <p:spPr bwMode="auto">
          <a:xfrm>
            <a:off x="2743200" y="457201"/>
            <a:ext cx="61722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ea typeface="Droid Sans Fallback" charset="0"/>
                <a:cs typeface="Droid Sans Fallback" charset="0"/>
              </a:defRPr>
            </a:lvl1pPr>
            <a:lvl2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ea typeface="Droid Sans Fallback" charset="0"/>
                <a:cs typeface="Droid Sans Fallback" charset="0"/>
              </a:defRPr>
            </a:lvl2pPr>
            <a:lvl3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ea typeface="Droid Sans Fallback" charset="0"/>
                <a:cs typeface="Droid Sans Fallback" charset="0"/>
              </a:defRPr>
            </a:lvl3pPr>
            <a:lvl4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ea typeface="Droid Sans Fallback" charset="0"/>
                <a:cs typeface="Droid Sans Fallback" charset="0"/>
              </a:defRPr>
            </a:lvl4pPr>
            <a:lvl5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ea typeface="Droid Sans Fallback" charset="0"/>
                <a:cs typeface="Droid Sans Fallback" charset="0"/>
              </a:defRPr>
            </a:lvl9pPr>
          </a:lstStyle>
          <a:p>
            <a:pPr algn="ctr" defTabSz="457200" eaLnBrk="1" fontAlgn="base" hangingPunct="1">
              <a:spcBef>
                <a:spcPct val="0"/>
              </a:spcBef>
              <a:spcAft>
                <a:spcPct val="0"/>
              </a:spcAft>
              <a:buSzPct val="100000"/>
              <a:defRPr/>
            </a:pPr>
            <a:r>
              <a:rPr lang="en-US" sz="2400" b="1" dirty="0">
                <a:ln w="0"/>
                <a:solidFill>
                  <a:srgbClr val="000000"/>
                </a:solidFill>
                <a:latin typeface="Times New Roman" panose="02020603050405020304" pitchFamily="18" charset="0"/>
                <a:ea typeface="+mj-ea"/>
                <a:cs typeface="Times New Roman" panose="02020603050405020304" pitchFamily="18" charset="0"/>
              </a:rPr>
              <a:t>Some extra discussion points</a:t>
            </a:r>
          </a:p>
        </p:txBody>
      </p:sp>
      <p:sp>
        <p:nvSpPr>
          <p:cNvPr id="27650" name="Text Box 2"/>
          <p:cNvSpPr txBox="1">
            <a:spLocks noChangeArrowheads="1"/>
          </p:cNvSpPr>
          <p:nvPr/>
        </p:nvSpPr>
        <p:spPr bwMode="auto">
          <a:xfrm>
            <a:off x="2152650" y="914400"/>
            <a:ext cx="8064500" cy="4984750"/>
          </a:xfrm>
          <a:prstGeom prst="rect">
            <a:avLst/>
          </a:prstGeom>
          <a:noFill/>
          <a:ln w="9525" cap="flat">
            <a:noFill/>
            <a:round/>
            <a:headEnd/>
            <a:tailEnd/>
          </a:ln>
          <a:effectLst/>
        </p:spPr>
        <p:txBody>
          <a:bodyPr/>
          <a:lstStyle/>
          <a:p>
            <a:pPr marL="342900" indent="-342900" defTabSz="457200" fontAlgn="base">
              <a:lnSpc>
                <a:spcPct val="85000"/>
              </a:lnSpc>
              <a:spcBef>
                <a:spcPct val="0"/>
              </a:spcBef>
              <a:spcAft>
                <a:spcPct val="0"/>
              </a:spcAft>
              <a:buClr>
                <a:srgbClr val="000000"/>
              </a:buClr>
              <a:buSzPct val="100000"/>
              <a:buFont typeface="+mj-lt"/>
              <a:buAutoNum type="arabicParenR"/>
              <a:tabLst>
                <a:tab pos="123825" algn="l"/>
                <a:tab pos="466725" algn="l"/>
                <a:tab pos="809625" algn="l"/>
                <a:tab pos="1152525" algn="l"/>
                <a:tab pos="1495425" algn="l"/>
                <a:tab pos="1838325" algn="l"/>
                <a:tab pos="2181225" algn="l"/>
                <a:tab pos="2524125" algn="l"/>
                <a:tab pos="2867025" algn="l"/>
                <a:tab pos="3209925" algn="l"/>
                <a:tab pos="3552825" algn="l"/>
                <a:tab pos="3895725" algn="l"/>
                <a:tab pos="4238625" algn="l"/>
                <a:tab pos="4581525" algn="l"/>
                <a:tab pos="4924425" algn="l"/>
                <a:tab pos="5267325" algn="l"/>
                <a:tab pos="5610225" algn="l"/>
                <a:tab pos="5953125" algn="l"/>
                <a:tab pos="6296025" algn="l"/>
                <a:tab pos="6638925" algn="l"/>
                <a:tab pos="6981825" algn="l"/>
              </a:tabLst>
              <a:defRPr/>
            </a:pPr>
            <a:r>
              <a:rPr lang="en-US" sz="2000" dirty="0">
                <a:solidFill>
                  <a:srgbClr val="000000"/>
                </a:solidFill>
                <a:latin typeface="Times New Roman" panose="02020603050405020304" pitchFamily="18" charset="0"/>
                <a:cs typeface="Times New Roman" panose="02020603050405020304" pitchFamily="18" charset="0"/>
              </a:rPr>
              <a:t>Discuss one of the following concepts. </a:t>
            </a:r>
          </a:p>
          <a:p>
            <a:pPr marL="728663" lvl="1" indent="-385763" defTabSz="457200" fontAlgn="base">
              <a:lnSpc>
                <a:spcPct val="85000"/>
              </a:lnSpc>
              <a:spcBef>
                <a:spcPct val="0"/>
              </a:spcBef>
              <a:spcAft>
                <a:spcPct val="0"/>
              </a:spcAft>
              <a:buClr>
                <a:srgbClr val="000000"/>
              </a:buClr>
              <a:buSzPct val="100000"/>
              <a:buFont typeface="+mj-lt"/>
              <a:buAutoNum type="romanLcPeriod"/>
              <a:tabLst>
                <a:tab pos="123825" algn="l"/>
                <a:tab pos="466725" algn="l"/>
                <a:tab pos="809625" algn="l"/>
                <a:tab pos="1152525" algn="l"/>
                <a:tab pos="1495425" algn="l"/>
                <a:tab pos="1838325" algn="l"/>
                <a:tab pos="2181225" algn="l"/>
                <a:tab pos="2524125" algn="l"/>
                <a:tab pos="2867025" algn="l"/>
                <a:tab pos="3209925" algn="l"/>
                <a:tab pos="3552825" algn="l"/>
                <a:tab pos="3895725" algn="l"/>
                <a:tab pos="4238625" algn="l"/>
                <a:tab pos="4581525" algn="l"/>
                <a:tab pos="4924425" algn="l"/>
                <a:tab pos="5267325" algn="l"/>
                <a:tab pos="5610225" algn="l"/>
                <a:tab pos="5953125" algn="l"/>
                <a:tab pos="6296025" algn="l"/>
                <a:tab pos="6638925" algn="l"/>
                <a:tab pos="6981825" algn="l"/>
              </a:tabLst>
              <a:defRPr/>
            </a:pPr>
            <a:r>
              <a:rPr lang="en-US" sz="2000" dirty="0">
                <a:solidFill>
                  <a:srgbClr val="000000"/>
                </a:solidFill>
                <a:latin typeface="Times New Roman" panose="02020603050405020304" pitchFamily="18" charset="0"/>
                <a:cs typeface="Times New Roman" panose="02020603050405020304" pitchFamily="18" charset="0"/>
              </a:rPr>
              <a:t>Knowledge based system: </a:t>
            </a:r>
          </a:p>
          <a:p>
            <a:pPr marL="1158479" lvl="3" indent="-257175" defTabSz="457200" fontAlgn="base">
              <a:lnSpc>
                <a:spcPct val="85000"/>
              </a:lnSpc>
              <a:spcBef>
                <a:spcPct val="0"/>
              </a:spcBef>
              <a:spcAft>
                <a:spcPct val="0"/>
              </a:spcAft>
              <a:buClr>
                <a:srgbClr val="000000"/>
              </a:buClr>
              <a:buSzPct val="100000"/>
              <a:buFont typeface="Arial" panose="020B0604020202020204" pitchFamily="34" charset="0"/>
              <a:buChar char="•"/>
              <a:tabLst>
                <a:tab pos="123825" algn="l"/>
                <a:tab pos="466725" algn="l"/>
                <a:tab pos="809625" algn="l"/>
                <a:tab pos="1152525" algn="l"/>
                <a:tab pos="1495425" algn="l"/>
                <a:tab pos="1838325" algn="l"/>
                <a:tab pos="2181225" algn="l"/>
                <a:tab pos="2524125" algn="l"/>
                <a:tab pos="2867025" algn="l"/>
                <a:tab pos="3209925" algn="l"/>
                <a:tab pos="3552825" algn="l"/>
                <a:tab pos="3895725" algn="l"/>
                <a:tab pos="4238625" algn="l"/>
                <a:tab pos="4581525" algn="l"/>
                <a:tab pos="4924425" algn="l"/>
                <a:tab pos="5267325" algn="l"/>
                <a:tab pos="5610225" algn="l"/>
                <a:tab pos="5953125" algn="l"/>
                <a:tab pos="6296025" algn="l"/>
                <a:tab pos="6638925" algn="l"/>
                <a:tab pos="6981825" algn="l"/>
              </a:tabLst>
              <a:defRPr/>
            </a:pPr>
            <a:r>
              <a:rPr lang="en-US" sz="2000" dirty="0">
                <a:solidFill>
                  <a:srgbClr val="000000"/>
                </a:solidFill>
                <a:latin typeface="Times New Roman" panose="02020603050405020304" pitchFamily="18" charset="0"/>
                <a:cs typeface="Times New Roman" panose="02020603050405020304" pitchFamily="18" charset="0"/>
              </a:rPr>
              <a:t>What is KBS? </a:t>
            </a:r>
          </a:p>
          <a:p>
            <a:pPr marL="1158479" lvl="3" indent="-257175" defTabSz="457200" fontAlgn="base">
              <a:lnSpc>
                <a:spcPct val="85000"/>
              </a:lnSpc>
              <a:spcBef>
                <a:spcPct val="0"/>
              </a:spcBef>
              <a:spcAft>
                <a:spcPct val="0"/>
              </a:spcAft>
              <a:buClr>
                <a:srgbClr val="000000"/>
              </a:buClr>
              <a:buSzPct val="100000"/>
              <a:buFont typeface="Arial" panose="020B0604020202020204" pitchFamily="34" charset="0"/>
              <a:buChar char="•"/>
              <a:tabLst>
                <a:tab pos="123825" algn="l"/>
                <a:tab pos="466725" algn="l"/>
                <a:tab pos="809625" algn="l"/>
                <a:tab pos="1152525" algn="l"/>
                <a:tab pos="1495425" algn="l"/>
                <a:tab pos="1838325" algn="l"/>
                <a:tab pos="2181225" algn="l"/>
                <a:tab pos="2524125" algn="l"/>
                <a:tab pos="2867025" algn="l"/>
                <a:tab pos="3209925" algn="l"/>
                <a:tab pos="3552825" algn="l"/>
                <a:tab pos="3895725" algn="l"/>
                <a:tab pos="4238625" algn="l"/>
                <a:tab pos="4581525" algn="l"/>
                <a:tab pos="4924425" algn="l"/>
                <a:tab pos="5267325" algn="l"/>
                <a:tab pos="5610225" algn="l"/>
                <a:tab pos="5953125" algn="l"/>
                <a:tab pos="6296025" algn="l"/>
                <a:tab pos="6638925" algn="l"/>
                <a:tab pos="6981825" algn="l"/>
              </a:tabLst>
              <a:defRPr/>
            </a:pPr>
            <a:r>
              <a:rPr lang="en-US" sz="2000" dirty="0">
                <a:solidFill>
                  <a:srgbClr val="000000"/>
                </a:solidFill>
                <a:latin typeface="Times New Roman" panose="02020603050405020304" pitchFamily="18" charset="0"/>
                <a:cs typeface="Times New Roman" panose="02020603050405020304" pitchFamily="18" charset="0"/>
              </a:rPr>
              <a:t>KBS vs. ES vs. AI</a:t>
            </a:r>
          </a:p>
          <a:p>
            <a:pPr marL="1158479" lvl="3" indent="-257175" defTabSz="457200" fontAlgn="base">
              <a:lnSpc>
                <a:spcPct val="85000"/>
              </a:lnSpc>
              <a:spcBef>
                <a:spcPct val="0"/>
              </a:spcBef>
              <a:spcAft>
                <a:spcPct val="0"/>
              </a:spcAft>
              <a:buClr>
                <a:srgbClr val="000000"/>
              </a:buClr>
              <a:buSzPct val="100000"/>
              <a:buFont typeface="Arial" panose="020B0604020202020204" pitchFamily="34" charset="0"/>
              <a:buChar char="•"/>
              <a:tabLst>
                <a:tab pos="123825" algn="l"/>
                <a:tab pos="466725" algn="l"/>
                <a:tab pos="809625" algn="l"/>
                <a:tab pos="1152525" algn="l"/>
                <a:tab pos="1495425" algn="l"/>
                <a:tab pos="1838325" algn="l"/>
                <a:tab pos="2181225" algn="l"/>
                <a:tab pos="2524125" algn="l"/>
                <a:tab pos="2867025" algn="l"/>
                <a:tab pos="3209925" algn="l"/>
                <a:tab pos="3552825" algn="l"/>
                <a:tab pos="3895725" algn="l"/>
                <a:tab pos="4238625" algn="l"/>
                <a:tab pos="4581525" algn="l"/>
                <a:tab pos="4924425" algn="l"/>
                <a:tab pos="5267325" algn="l"/>
                <a:tab pos="5610225" algn="l"/>
                <a:tab pos="5953125" algn="l"/>
                <a:tab pos="6296025" algn="l"/>
                <a:tab pos="6638925" algn="l"/>
                <a:tab pos="6981825" algn="l"/>
              </a:tabLst>
              <a:defRPr/>
            </a:pPr>
            <a:r>
              <a:rPr lang="en-US" sz="2000" dirty="0">
                <a:solidFill>
                  <a:srgbClr val="000000"/>
                </a:solidFill>
                <a:latin typeface="Times New Roman" panose="02020603050405020304" pitchFamily="18" charset="0"/>
                <a:cs typeface="Times New Roman" panose="02020603050405020304" pitchFamily="18" charset="0"/>
              </a:rPr>
              <a:t>Knowledge acquisition, knowledge modeling and knowledge representation (semantic networks, frame, production system, ontology)</a:t>
            </a:r>
          </a:p>
          <a:p>
            <a:pPr marL="733425" lvl="1" indent="-385763" defTabSz="457200" fontAlgn="base">
              <a:lnSpc>
                <a:spcPct val="85000"/>
              </a:lnSpc>
              <a:spcBef>
                <a:spcPct val="0"/>
              </a:spcBef>
              <a:spcAft>
                <a:spcPct val="0"/>
              </a:spcAft>
              <a:buClr>
                <a:srgbClr val="000000"/>
              </a:buClr>
              <a:buSzPct val="100000"/>
              <a:buFont typeface="+mj-lt"/>
              <a:buAutoNum type="romanLcPeriod"/>
              <a:tabLst>
                <a:tab pos="123825" algn="l"/>
                <a:tab pos="466725" algn="l"/>
                <a:tab pos="809625" algn="l"/>
                <a:tab pos="1152525" algn="l"/>
                <a:tab pos="1495425" algn="l"/>
                <a:tab pos="1838325" algn="l"/>
                <a:tab pos="2181225" algn="l"/>
                <a:tab pos="2524125" algn="l"/>
                <a:tab pos="2867025" algn="l"/>
                <a:tab pos="3209925" algn="l"/>
                <a:tab pos="3552825" algn="l"/>
                <a:tab pos="3895725" algn="l"/>
                <a:tab pos="4238625" algn="l"/>
                <a:tab pos="4581525" algn="l"/>
                <a:tab pos="4924425" algn="l"/>
                <a:tab pos="5267325" algn="l"/>
                <a:tab pos="5610225" algn="l"/>
                <a:tab pos="5953125" algn="l"/>
                <a:tab pos="6296025" algn="l"/>
                <a:tab pos="6638925" algn="l"/>
                <a:tab pos="6981825" algn="l"/>
              </a:tabLst>
              <a:defRPr/>
            </a:pPr>
            <a:r>
              <a:rPr lang="en-US" sz="2000" dirty="0">
                <a:solidFill>
                  <a:srgbClr val="000000"/>
                </a:solidFill>
                <a:latin typeface="Times New Roman" panose="02020603050405020304" pitchFamily="18" charset="0"/>
                <a:cs typeface="Times New Roman" panose="02020603050405020304" pitchFamily="18" charset="0"/>
              </a:rPr>
              <a:t>Reasoning: </a:t>
            </a:r>
          </a:p>
          <a:p>
            <a:pPr marL="1158479" lvl="3" indent="-257175" defTabSz="457200" fontAlgn="base">
              <a:lnSpc>
                <a:spcPct val="85000"/>
              </a:lnSpc>
              <a:spcBef>
                <a:spcPct val="0"/>
              </a:spcBef>
              <a:spcAft>
                <a:spcPct val="0"/>
              </a:spcAft>
              <a:buClr>
                <a:srgbClr val="000000"/>
              </a:buClr>
              <a:buSzPct val="100000"/>
              <a:buFont typeface="Arial" panose="020B0604020202020204" pitchFamily="34" charset="0"/>
              <a:buChar char="•"/>
              <a:tabLst>
                <a:tab pos="123825" algn="l"/>
                <a:tab pos="466725" algn="l"/>
                <a:tab pos="809625" algn="l"/>
                <a:tab pos="1152525" algn="l"/>
                <a:tab pos="1495425" algn="l"/>
                <a:tab pos="1838325" algn="l"/>
                <a:tab pos="2181225" algn="l"/>
                <a:tab pos="2524125" algn="l"/>
                <a:tab pos="2867025" algn="l"/>
                <a:tab pos="3209925" algn="l"/>
                <a:tab pos="3552825" algn="l"/>
                <a:tab pos="3895725" algn="l"/>
                <a:tab pos="4238625" algn="l"/>
                <a:tab pos="4581525" algn="l"/>
                <a:tab pos="4924425" algn="l"/>
                <a:tab pos="5267325" algn="l"/>
                <a:tab pos="5610225" algn="l"/>
                <a:tab pos="5953125" algn="l"/>
                <a:tab pos="6296025" algn="l"/>
                <a:tab pos="6638925" algn="l"/>
                <a:tab pos="6981825" algn="l"/>
              </a:tabLst>
              <a:defRPr/>
            </a:pPr>
            <a:r>
              <a:rPr lang="en-US" sz="2000" dirty="0">
                <a:solidFill>
                  <a:srgbClr val="000000"/>
                </a:solidFill>
                <a:latin typeface="Times New Roman" panose="02020603050405020304" pitchFamily="18" charset="0"/>
                <a:cs typeface="Times New Roman" panose="02020603050405020304" pitchFamily="18" charset="0"/>
              </a:rPr>
              <a:t>What is reasoning, Case based reasoning, probabilistic reasoning, fuzzy reasoning, rule-based reasoning</a:t>
            </a:r>
          </a:p>
          <a:p>
            <a:pPr marL="733425" lvl="1" indent="-385763" defTabSz="457200" fontAlgn="base">
              <a:lnSpc>
                <a:spcPct val="85000"/>
              </a:lnSpc>
              <a:spcBef>
                <a:spcPct val="0"/>
              </a:spcBef>
              <a:spcAft>
                <a:spcPct val="0"/>
              </a:spcAft>
              <a:buClr>
                <a:srgbClr val="000000"/>
              </a:buClr>
              <a:buSzPct val="100000"/>
              <a:buFont typeface="+mj-lt"/>
              <a:buAutoNum type="romanLcPeriod"/>
              <a:tabLst>
                <a:tab pos="123825" algn="l"/>
                <a:tab pos="466725" algn="l"/>
                <a:tab pos="809625" algn="l"/>
                <a:tab pos="1152525" algn="l"/>
                <a:tab pos="1495425" algn="l"/>
                <a:tab pos="1838325" algn="l"/>
                <a:tab pos="2181225" algn="l"/>
                <a:tab pos="2524125" algn="l"/>
                <a:tab pos="2867025" algn="l"/>
                <a:tab pos="3209925" algn="l"/>
                <a:tab pos="3552825" algn="l"/>
                <a:tab pos="3895725" algn="l"/>
                <a:tab pos="4238625" algn="l"/>
                <a:tab pos="4581525" algn="l"/>
                <a:tab pos="4924425" algn="l"/>
                <a:tab pos="5267325" algn="l"/>
                <a:tab pos="5610225" algn="l"/>
                <a:tab pos="5953125" algn="l"/>
                <a:tab pos="6296025" algn="l"/>
                <a:tab pos="6638925" algn="l"/>
                <a:tab pos="6981825" algn="l"/>
              </a:tabLst>
              <a:defRPr/>
            </a:pPr>
            <a:r>
              <a:rPr lang="en-US" sz="2000" dirty="0">
                <a:solidFill>
                  <a:srgbClr val="000000"/>
                </a:solidFill>
                <a:latin typeface="Times New Roman" panose="02020603050405020304" pitchFamily="18" charset="0"/>
                <a:cs typeface="Times New Roman" panose="02020603050405020304" pitchFamily="18" charset="0"/>
              </a:rPr>
              <a:t>Learning: </a:t>
            </a:r>
          </a:p>
          <a:p>
            <a:pPr marL="1158479" lvl="3" indent="-257175" defTabSz="457200" fontAlgn="base">
              <a:lnSpc>
                <a:spcPct val="85000"/>
              </a:lnSpc>
              <a:spcBef>
                <a:spcPct val="0"/>
              </a:spcBef>
              <a:spcAft>
                <a:spcPct val="0"/>
              </a:spcAft>
              <a:buClr>
                <a:srgbClr val="000000"/>
              </a:buClr>
              <a:buSzPct val="100000"/>
              <a:buFont typeface="Arial" panose="020B0604020202020204" pitchFamily="34" charset="0"/>
              <a:buChar char="•"/>
              <a:tabLst>
                <a:tab pos="123825" algn="l"/>
                <a:tab pos="466725" algn="l"/>
                <a:tab pos="809625" algn="l"/>
                <a:tab pos="1152525" algn="l"/>
                <a:tab pos="1495425" algn="l"/>
                <a:tab pos="1838325" algn="l"/>
                <a:tab pos="2181225" algn="l"/>
                <a:tab pos="2524125" algn="l"/>
                <a:tab pos="2867025" algn="l"/>
                <a:tab pos="3209925" algn="l"/>
                <a:tab pos="3552825" algn="l"/>
                <a:tab pos="3895725" algn="l"/>
                <a:tab pos="4238625" algn="l"/>
                <a:tab pos="4581525" algn="l"/>
                <a:tab pos="4924425" algn="l"/>
                <a:tab pos="5267325" algn="l"/>
                <a:tab pos="5610225" algn="l"/>
                <a:tab pos="5953125" algn="l"/>
                <a:tab pos="6296025" algn="l"/>
                <a:tab pos="6638925" algn="l"/>
                <a:tab pos="6981825" algn="l"/>
              </a:tabLst>
              <a:defRPr/>
            </a:pPr>
            <a:r>
              <a:rPr lang="en-US" sz="2000" dirty="0">
                <a:solidFill>
                  <a:srgbClr val="000000"/>
                </a:solidFill>
                <a:latin typeface="Times New Roman" panose="02020603050405020304" pitchFamily="18" charset="0"/>
                <a:cs typeface="Times New Roman" panose="02020603050405020304" pitchFamily="18" charset="0"/>
              </a:rPr>
              <a:t>What is Machine learning? Support Vector Machine, Hidden Markov Model, Bayesian Belief Network</a:t>
            </a:r>
          </a:p>
          <a:p>
            <a:pPr marL="1158479" lvl="3" indent="-257175" defTabSz="457200" fontAlgn="base">
              <a:lnSpc>
                <a:spcPct val="85000"/>
              </a:lnSpc>
              <a:spcBef>
                <a:spcPct val="0"/>
              </a:spcBef>
              <a:spcAft>
                <a:spcPct val="0"/>
              </a:spcAft>
              <a:buClr>
                <a:srgbClr val="000000"/>
              </a:buClr>
              <a:buSzPct val="100000"/>
              <a:buFont typeface="Arial" panose="020B0604020202020204" pitchFamily="34" charset="0"/>
              <a:buChar char="•"/>
              <a:tabLst>
                <a:tab pos="123825" algn="l"/>
                <a:tab pos="466725" algn="l"/>
                <a:tab pos="809625" algn="l"/>
                <a:tab pos="1152525" algn="l"/>
                <a:tab pos="1495425" algn="l"/>
                <a:tab pos="1838325" algn="l"/>
                <a:tab pos="2181225" algn="l"/>
                <a:tab pos="2524125" algn="l"/>
                <a:tab pos="2867025" algn="l"/>
                <a:tab pos="3209925" algn="l"/>
                <a:tab pos="3552825" algn="l"/>
                <a:tab pos="3895725" algn="l"/>
                <a:tab pos="4238625" algn="l"/>
                <a:tab pos="4581525" algn="l"/>
                <a:tab pos="4924425" algn="l"/>
                <a:tab pos="5267325" algn="l"/>
                <a:tab pos="5610225" algn="l"/>
                <a:tab pos="5953125" algn="l"/>
                <a:tab pos="6296025" algn="l"/>
                <a:tab pos="6638925" algn="l"/>
                <a:tab pos="6981825" algn="l"/>
              </a:tabLst>
              <a:defRPr/>
            </a:pPr>
            <a:endParaRPr lang="en-US" sz="2000" dirty="0">
              <a:solidFill>
                <a:srgbClr val="000000"/>
              </a:solidFill>
              <a:latin typeface="Times New Roman" panose="02020603050405020304" pitchFamily="18" charset="0"/>
              <a:cs typeface="Times New Roman" panose="02020603050405020304" pitchFamily="18" charset="0"/>
            </a:endParaRPr>
          </a:p>
          <a:p>
            <a:pPr marL="342900" indent="-342900" defTabSz="457200" fontAlgn="base">
              <a:lnSpc>
                <a:spcPct val="85000"/>
              </a:lnSpc>
              <a:spcBef>
                <a:spcPct val="0"/>
              </a:spcBef>
              <a:spcAft>
                <a:spcPct val="0"/>
              </a:spcAft>
              <a:buClr>
                <a:srgbClr val="000000"/>
              </a:buClr>
              <a:buSzPct val="100000"/>
              <a:buFont typeface="+mj-lt"/>
              <a:buAutoNum type="arabicParenR"/>
              <a:tabLst>
                <a:tab pos="123825" algn="l"/>
                <a:tab pos="466725" algn="l"/>
                <a:tab pos="809625" algn="l"/>
                <a:tab pos="1152525" algn="l"/>
                <a:tab pos="1495425" algn="l"/>
                <a:tab pos="1838325" algn="l"/>
                <a:tab pos="2181225" algn="l"/>
                <a:tab pos="2524125" algn="l"/>
                <a:tab pos="2867025" algn="l"/>
                <a:tab pos="3209925" algn="l"/>
                <a:tab pos="3552825" algn="l"/>
                <a:tab pos="3895725" algn="l"/>
                <a:tab pos="4238625" algn="l"/>
                <a:tab pos="4581525" algn="l"/>
                <a:tab pos="4924425" algn="l"/>
                <a:tab pos="5267325" algn="l"/>
                <a:tab pos="5610225" algn="l"/>
                <a:tab pos="5953125" algn="l"/>
                <a:tab pos="6296025" algn="l"/>
                <a:tab pos="6638925" algn="l"/>
                <a:tab pos="6981825" algn="l"/>
              </a:tabLst>
              <a:defRPr/>
            </a:pPr>
            <a:r>
              <a:rPr lang="en-US" sz="2000" dirty="0">
                <a:solidFill>
                  <a:srgbClr val="000000"/>
                </a:solidFill>
                <a:latin typeface="Times New Roman" panose="02020603050405020304" pitchFamily="18" charset="0"/>
                <a:cs typeface="Times New Roman" panose="02020603050405020304" pitchFamily="18" charset="0"/>
              </a:rPr>
              <a:t>Explain the following areas of AI and how they work ?</a:t>
            </a:r>
          </a:p>
          <a:p>
            <a:pPr marL="728663" lvl="1" indent="-385763" defTabSz="457200" fontAlgn="base">
              <a:lnSpc>
                <a:spcPct val="85000"/>
              </a:lnSpc>
              <a:spcBef>
                <a:spcPct val="0"/>
              </a:spcBef>
              <a:spcAft>
                <a:spcPct val="0"/>
              </a:spcAft>
              <a:buClr>
                <a:srgbClr val="000000"/>
              </a:buClr>
              <a:buSzPct val="100000"/>
              <a:buFont typeface="+mj-lt"/>
              <a:buAutoNum type="romanLcPeriod"/>
              <a:tabLst>
                <a:tab pos="123825" algn="l"/>
                <a:tab pos="466725" algn="l"/>
                <a:tab pos="809625" algn="l"/>
                <a:tab pos="1152525" algn="l"/>
                <a:tab pos="1495425" algn="l"/>
                <a:tab pos="1838325" algn="l"/>
                <a:tab pos="2181225" algn="l"/>
                <a:tab pos="2524125" algn="l"/>
                <a:tab pos="2867025" algn="l"/>
                <a:tab pos="3209925" algn="l"/>
                <a:tab pos="3552825" algn="l"/>
                <a:tab pos="3895725" algn="l"/>
                <a:tab pos="4238625" algn="l"/>
                <a:tab pos="4581525" algn="l"/>
                <a:tab pos="4924425" algn="l"/>
                <a:tab pos="5267325" algn="l"/>
                <a:tab pos="5610225" algn="l"/>
                <a:tab pos="5953125" algn="l"/>
                <a:tab pos="6296025" algn="l"/>
                <a:tab pos="6638925" algn="l"/>
                <a:tab pos="6981825" algn="l"/>
              </a:tabLst>
              <a:defRPr/>
            </a:pPr>
            <a:r>
              <a:rPr lang="en-US" sz="2000" dirty="0">
                <a:solidFill>
                  <a:srgbClr val="000000"/>
                </a:solidFill>
                <a:latin typeface="Times New Roman" panose="02020603050405020304" pitchFamily="18" charset="0"/>
                <a:cs typeface="Times New Roman" panose="02020603050405020304" pitchFamily="18" charset="0"/>
              </a:rPr>
              <a:t>Natural Language Processing </a:t>
            </a:r>
          </a:p>
          <a:p>
            <a:pPr marL="728663" lvl="1" indent="-385763" defTabSz="457200" fontAlgn="base">
              <a:lnSpc>
                <a:spcPct val="85000"/>
              </a:lnSpc>
              <a:spcBef>
                <a:spcPct val="0"/>
              </a:spcBef>
              <a:spcAft>
                <a:spcPct val="0"/>
              </a:spcAft>
              <a:buClr>
                <a:srgbClr val="000000"/>
              </a:buClr>
              <a:buSzPct val="100000"/>
              <a:buFont typeface="+mj-lt"/>
              <a:buAutoNum type="romanLcPeriod"/>
              <a:tabLst>
                <a:tab pos="123825" algn="l"/>
                <a:tab pos="466725" algn="l"/>
                <a:tab pos="809625" algn="l"/>
                <a:tab pos="1152525" algn="l"/>
                <a:tab pos="1495425" algn="l"/>
                <a:tab pos="1838325" algn="l"/>
                <a:tab pos="2181225" algn="l"/>
                <a:tab pos="2524125" algn="l"/>
                <a:tab pos="2867025" algn="l"/>
                <a:tab pos="3209925" algn="l"/>
                <a:tab pos="3552825" algn="l"/>
                <a:tab pos="3895725" algn="l"/>
                <a:tab pos="4238625" algn="l"/>
                <a:tab pos="4581525" algn="l"/>
                <a:tab pos="4924425" algn="l"/>
                <a:tab pos="5267325" algn="l"/>
                <a:tab pos="5610225" algn="l"/>
                <a:tab pos="5953125" algn="l"/>
                <a:tab pos="6296025" algn="l"/>
                <a:tab pos="6638925" algn="l"/>
                <a:tab pos="6981825" algn="l"/>
              </a:tabLst>
              <a:defRPr/>
            </a:pPr>
            <a:r>
              <a:rPr lang="en-US" sz="2000" dirty="0">
                <a:solidFill>
                  <a:srgbClr val="000000"/>
                </a:solidFill>
                <a:latin typeface="Times New Roman" panose="02020603050405020304" pitchFamily="18" charset="0"/>
                <a:cs typeface="Times New Roman" panose="02020603050405020304" pitchFamily="18" charset="0"/>
              </a:rPr>
              <a:t>Natural Language Generation </a:t>
            </a:r>
          </a:p>
          <a:p>
            <a:pPr marL="728663" lvl="1" indent="-385763" defTabSz="457200" fontAlgn="base">
              <a:lnSpc>
                <a:spcPct val="85000"/>
              </a:lnSpc>
              <a:spcBef>
                <a:spcPct val="0"/>
              </a:spcBef>
              <a:spcAft>
                <a:spcPct val="0"/>
              </a:spcAft>
              <a:buClr>
                <a:srgbClr val="000000"/>
              </a:buClr>
              <a:buSzPct val="100000"/>
              <a:buFont typeface="+mj-lt"/>
              <a:buAutoNum type="romanLcPeriod"/>
              <a:tabLst>
                <a:tab pos="123825" algn="l"/>
                <a:tab pos="466725" algn="l"/>
                <a:tab pos="809625" algn="l"/>
                <a:tab pos="1152525" algn="l"/>
                <a:tab pos="1495425" algn="l"/>
                <a:tab pos="1838325" algn="l"/>
                <a:tab pos="2181225" algn="l"/>
                <a:tab pos="2524125" algn="l"/>
                <a:tab pos="2867025" algn="l"/>
                <a:tab pos="3209925" algn="l"/>
                <a:tab pos="3552825" algn="l"/>
                <a:tab pos="3895725" algn="l"/>
                <a:tab pos="4238625" algn="l"/>
                <a:tab pos="4581525" algn="l"/>
                <a:tab pos="4924425" algn="l"/>
                <a:tab pos="5267325" algn="l"/>
                <a:tab pos="5610225" algn="l"/>
                <a:tab pos="5953125" algn="l"/>
                <a:tab pos="6296025" algn="l"/>
                <a:tab pos="6638925" algn="l"/>
                <a:tab pos="6981825" algn="l"/>
              </a:tabLst>
              <a:defRPr/>
            </a:pPr>
            <a:r>
              <a:rPr lang="en-US" sz="2000" dirty="0">
                <a:solidFill>
                  <a:srgbClr val="000000"/>
                </a:solidFill>
                <a:latin typeface="Times New Roman" panose="02020603050405020304" pitchFamily="18" charset="0"/>
                <a:cs typeface="Times New Roman" panose="02020603050405020304" pitchFamily="18" charset="0"/>
              </a:rPr>
              <a:t>Speech Recognition, Speech synthesis, Speaker Identification </a:t>
            </a:r>
          </a:p>
          <a:p>
            <a:pPr marL="728663" lvl="1" indent="-385763" defTabSz="457200" fontAlgn="base">
              <a:lnSpc>
                <a:spcPct val="85000"/>
              </a:lnSpc>
              <a:spcBef>
                <a:spcPct val="0"/>
              </a:spcBef>
              <a:spcAft>
                <a:spcPct val="0"/>
              </a:spcAft>
              <a:buClr>
                <a:srgbClr val="000000"/>
              </a:buClr>
              <a:buSzPct val="100000"/>
              <a:buFont typeface="+mj-lt"/>
              <a:buAutoNum type="romanLcPeriod"/>
              <a:tabLst>
                <a:tab pos="123825" algn="l"/>
                <a:tab pos="466725" algn="l"/>
                <a:tab pos="809625" algn="l"/>
                <a:tab pos="1152525" algn="l"/>
                <a:tab pos="1495425" algn="l"/>
                <a:tab pos="1838325" algn="l"/>
                <a:tab pos="2181225" algn="l"/>
                <a:tab pos="2524125" algn="l"/>
                <a:tab pos="2867025" algn="l"/>
                <a:tab pos="3209925" algn="l"/>
                <a:tab pos="3552825" algn="l"/>
                <a:tab pos="3895725" algn="l"/>
                <a:tab pos="4238625" algn="l"/>
                <a:tab pos="4581525" algn="l"/>
                <a:tab pos="4924425" algn="l"/>
                <a:tab pos="5267325" algn="l"/>
                <a:tab pos="5610225" algn="l"/>
                <a:tab pos="5953125" algn="l"/>
                <a:tab pos="6296025" algn="l"/>
                <a:tab pos="6638925" algn="l"/>
                <a:tab pos="6981825" algn="l"/>
              </a:tabLst>
              <a:defRPr/>
            </a:pPr>
            <a:r>
              <a:rPr lang="en-US" sz="2000" dirty="0">
                <a:solidFill>
                  <a:srgbClr val="000000"/>
                </a:solidFill>
                <a:latin typeface="Times New Roman" panose="02020603050405020304" pitchFamily="18" charset="0"/>
                <a:cs typeface="Times New Roman" panose="02020603050405020304" pitchFamily="18" charset="0"/>
              </a:rPr>
              <a:t>Optical Character Recognition (OCR),Writer identification, Face recognition</a:t>
            </a:r>
          </a:p>
          <a:p>
            <a:pPr marL="728663" lvl="1" indent="-385763" defTabSz="457200" fontAlgn="base">
              <a:lnSpc>
                <a:spcPct val="85000"/>
              </a:lnSpc>
              <a:spcBef>
                <a:spcPct val="0"/>
              </a:spcBef>
              <a:spcAft>
                <a:spcPct val="0"/>
              </a:spcAft>
              <a:buClr>
                <a:srgbClr val="000000"/>
              </a:buClr>
              <a:buSzPct val="100000"/>
              <a:buFont typeface="+mj-lt"/>
              <a:buAutoNum type="romanLcPeriod"/>
              <a:tabLst>
                <a:tab pos="123825" algn="l"/>
                <a:tab pos="466725" algn="l"/>
                <a:tab pos="809625" algn="l"/>
                <a:tab pos="1152525" algn="l"/>
                <a:tab pos="1495425" algn="l"/>
                <a:tab pos="1838325" algn="l"/>
                <a:tab pos="2181225" algn="l"/>
                <a:tab pos="2524125" algn="l"/>
                <a:tab pos="2867025" algn="l"/>
                <a:tab pos="3209925" algn="l"/>
                <a:tab pos="3552825" algn="l"/>
                <a:tab pos="3895725" algn="l"/>
                <a:tab pos="4238625" algn="l"/>
                <a:tab pos="4581525" algn="l"/>
                <a:tab pos="4924425" algn="l"/>
                <a:tab pos="5267325" algn="l"/>
                <a:tab pos="5610225" algn="l"/>
                <a:tab pos="5953125" algn="l"/>
                <a:tab pos="6296025" algn="l"/>
                <a:tab pos="6638925" algn="l"/>
                <a:tab pos="6981825" algn="l"/>
              </a:tabLst>
              <a:defRPr/>
            </a:pPr>
            <a:r>
              <a:rPr lang="en-US" sz="2000" dirty="0">
                <a:solidFill>
                  <a:srgbClr val="000000"/>
                </a:solidFill>
                <a:latin typeface="Times New Roman" panose="02020603050405020304" pitchFamily="18" charset="0"/>
                <a:cs typeface="Times New Roman" panose="02020603050405020304" pitchFamily="18" charset="0"/>
              </a:rPr>
              <a:t>Computer vision and robotics </a:t>
            </a:r>
          </a:p>
        </p:txBody>
      </p:sp>
      <p:sp>
        <p:nvSpPr>
          <p:cNvPr id="6144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ts val="800"/>
              </a:spcBef>
              <a:buClr>
                <a:srgbClr val="000000"/>
              </a:buClr>
              <a:buSzPct val="100000"/>
              <a:buFont typeface="Times New Roman" panose="02020603050405020304" pitchFamily="18" charset="0"/>
              <a:buChar char="•"/>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defRPr sz="3200">
                <a:solidFill>
                  <a:srgbClr val="000000"/>
                </a:solidFill>
                <a:latin typeface="Arial" panose="020B060402020202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buChar char="–"/>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defRPr sz="2800">
                <a:solidFill>
                  <a:srgbClr val="000000"/>
                </a:solidFill>
                <a:latin typeface="Arial" panose="020B060402020202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buChar char="•"/>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defRPr sz="2400">
                <a:solidFill>
                  <a:srgbClr val="000000"/>
                </a:solidFill>
                <a:latin typeface="Arial" panose="020B060402020202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buChar char="–"/>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defRPr sz="2000">
                <a:solidFill>
                  <a:srgbClr val="000000"/>
                </a:solidFill>
                <a:latin typeface="Arial" panose="020B060402020202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buChar char="»"/>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defRPr sz="2000">
                <a:solidFill>
                  <a:srgbClr val="000000"/>
                </a:solidFill>
                <a:latin typeface="Arial" panose="020B0604020202020204" pitchFamily="34" charset="0"/>
                <a:ea typeface="Droid Sans Fallback" charset="0"/>
                <a:cs typeface="Droid Sans Fallback" charset="0"/>
              </a:defRPr>
            </a:lvl5pPr>
            <a:lvl6pPr marL="25146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defRPr sz="2000">
                <a:solidFill>
                  <a:srgbClr val="000000"/>
                </a:solidFill>
                <a:latin typeface="Arial" panose="020B0604020202020204" pitchFamily="34" charset="0"/>
                <a:ea typeface="Droid Sans Fallback" charset="0"/>
                <a:cs typeface="Droid Sans Fallback" charset="0"/>
              </a:defRPr>
            </a:lvl6pPr>
            <a:lvl7pPr marL="29718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defRPr sz="2000">
                <a:solidFill>
                  <a:srgbClr val="000000"/>
                </a:solidFill>
                <a:latin typeface="Arial" panose="020B0604020202020204" pitchFamily="34" charset="0"/>
                <a:ea typeface="Droid Sans Fallback" charset="0"/>
                <a:cs typeface="Droid Sans Fallback" charset="0"/>
              </a:defRPr>
            </a:lvl7pPr>
            <a:lvl8pPr marL="34290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defRPr sz="2000">
                <a:solidFill>
                  <a:srgbClr val="000000"/>
                </a:solidFill>
                <a:latin typeface="Arial" panose="020B0604020202020204" pitchFamily="34" charset="0"/>
                <a:ea typeface="Droid Sans Fallback" charset="0"/>
                <a:cs typeface="Droid Sans Fallback" charset="0"/>
              </a:defRPr>
            </a:lvl8pPr>
            <a:lvl9pPr marL="3886200" indent="-228600" defTabSz="457200" eaLnBrk="0" fontAlgn="base" hangingPunct="0">
              <a:spcBef>
                <a:spcPts val="500"/>
              </a:spcBef>
              <a:spcAft>
                <a:spcPct val="0"/>
              </a:spcAft>
              <a:buClr>
                <a:srgbClr val="000000"/>
              </a:buClr>
              <a:buSzPct val="100000"/>
              <a:buFont typeface="Times New Roman" panose="02020603050405020304" pitchFamily="18" charset="0"/>
              <a:buChar char="»"/>
              <a:tabLst>
                <a:tab pos="0" algn="l"/>
                <a:tab pos="342900" algn="l"/>
                <a:tab pos="685800" algn="l"/>
                <a:tab pos="1028700" algn="l"/>
                <a:tab pos="1371600" algn="l"/>
                <a:tab pos="1714500" algn="l"/>
                <a:tab pos="2057400" algn="l"/>
                <a:tab pos="2400300" algn="l"/>
                <a:tab pos="2743200" algn="l"/>
                <a:tab pos="3086100" algn="l"/>
                <a:tab pos="3429000" algn="l"/>
                <a:tab pos="3771900" algn="l"/>
                <a:tab pos="4114800" algn="l"/>
                <a:tab pos="4457700" algn="l"/>
                <a:tab pos="4800600" algn="l"/>
                <a:tab pos="5143500" algn="l"/>
                <a:tab pos="5486400" algn="l"/>
                <a:tab pos="5829300" algn="l"/>
                <a:tab pos="6172200" algn="l"/>
                <a:tab pos="6515100" algn="l"/>
                <a:tab pos="6858000" algn="l"/>
              </a:tabLst>
              <a:defRPr sz="2000">
                <a:solidFill>
                  <a:srgbClr val="000000"/>
                </a:solidFill>
                <a:latin typeface="Arial" panose="020B0604020202020204" pitchFamily="34" charset="0"/>
                <a:ea typeface="Droid Sans Fallback" charset="0"/>
                <a:cs typeface="Droid Sans Fallback" charset="0"/>
              </a:defRPr>
            </a:lvl9pPr>
          </a:lstStyle>
          <a:p>
            <a:pPr>
              <a:spcBef>
                <a:spcPct val="0"/>
              </a:spcBef>
              <a:buClrTx/>
              <a:buFontTx/>
              <a:buNone/>
            </a:pPr>
            <a:fld id="{71299A54-CFE3-4543-9B26-3992E9A8CC5F}" type="slidenum">
              <a:rPr lang="en-US" altLang="en-US" sz="1800"/>
              <a:pPr>
                <a:spcBef>
                  <a:spcPct val="0"/>
                </a:spcBef>
                <a:buClrTx/>
                <a:buFontTx/>
                <a:buNone/>
              </a:pPr>
              <a:t>53</a:t>
            </a:fld>
            <a:endParaRPr lang="en-US" altLang="en-US" sz="1800"/>
          </a:p>
        </p:txBody>
      </p:sp>
    </p:spTree>
    <p:extLst>
      <p:ext uri="{BB962C8B-B14F-4D97-AF65-F5344CB8AC3E}">
        <p14:creationId xmlns:p14="http://schemas.microsoft.com/office/powerpoint/2010/main" val="1811189441"/>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1" y="321972"/>
            <a:ext cx="10960100" cy="5794666"/>
          </a:xfrm>
        </p:spPr>
        <p:txBody>
          <a:bodyPr/>
          <a:lstStyle/>
          <a:p>
            <a:pPr marL="0" indent="0">
              <a:buNone/>
            </a:pPr>
            <a:r>
              <a:rPr lang="en-US" altLang="en-US" sz="2400" b="1" dirty="0" smtClean="0">
                <a:solidFill>
                  <a:schemeClr val="accent2"/>
                </a:solidFill>
                <a:latin typeface="Times New Roman" panose="02020603050405020304" pitchFamily="18" charset="0"/>
                <a:cs typeface="Times New Roman" panose="02020603050405020304" pitchFamily="18" charset="0"/>
              </a:rPr>
              <a:t>B. Neuroscience</a:t>
            </a:r>
            <a:r>
              <a:rPr lang="en-US" altLang="en-US" sz="2400" dirty="0" smtClean="0">
                <a:solidFill>
                  <a:schemeClr val="accent2"/>
                </a:solidFill>
                <a:latin typeface="Times New Roman" panose="02020603050405020304" pitchFamily="18" charset="0"/>
                <a:cs typeface="Times New Roman" panose="02020603050405020304" pitchFamily="18" charset="0"/>
              </a:rPr>
              <a:t>:</a:t>
            </a:r>
            <a:r>
              <a:rPr lang="en-US" altLang="en-US" sz="2400" dirty="0" smtClean="0">
                <a:latin typeface="Times New Roman" panose="02020603050405020304" pitchFamily="18" charset="0"/>
                <a:cs typeface="Times New Roman" panose="02020603050405020304" pitchFamily="18" charset="0"/>
              </a:rPr>
              <a:t>	Neurons as information processing units</a:t>
            </a:r>
          </a:p>
          <a:p>
            <a:pPr marL="1428750" lvl="1" indent="-514350">
              <a:buClr>
                <a:srgbClr val="C00000"/>
              </a:buCl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How do brains process information?</a:t>
            </a:r>
          </a:p>
          <a:p>
            <a:pPr marL="1428750" lvl="1" indent="-514350">
              <a:buClr>
                <a:srgbClr val="C00000"/>
              </a:buCl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Neuroscience is the study of the nervous system, particularly the brain.</a:t>
            </a:r>
          </a:p>
          <a:p>
            <a:pPr marL="0" indent="0">
              <a:buNone/>
            </a:pPr>
            <a:endParaRPr lang="en-US" dirty="0"/>
          </a:p>
        </p:txBody>
      </p:sp>
      <p:sp>
        <p:nvSpPr>
          <p:cNvPr id="4" name="Slide Number Placeholder 3"/>
          <p:cNvSpPr>
            <a:spLocks noGrp="1"/>
          </p:cNvSpPr>
          <p:nvPr>
            <p:ph type="sldNum" idx="10"/>
          </p:nvPr>
        </p:nvSpPr>
        <p:spPr/>
        <p:txBody>
          <a:bodyPr/>
          <a:lstStyle/>
          <a:p>
            <a:pPr>
              <a:defRPr/>
            </a:pPr>
            <a:fld id="{0E48A468-9501-47D9-8FF1-65A5FB15EF18}" type="slidenum">
              <a:rPr lang="en-US" altLang="en-US" smtClean="0"/>
              <a:pPr>
                <a:defRPr/>
              </a:pPr>
              <a:t>6</a:t>
            </a:fld>
            <a:endParaRPr lang="en-US" alt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3880" y="2715689"/>
            <a:ext cx="4638151" cy="231016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1217205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a:xfrm>
            <a:off x="609601" y="0"/>
            <a:ext cx="10960100" cy="605307"/>
          </a:xfrm>
        </p:spPr>
        <p:txBody>
          <a:bodyPr/>
          <a:lstStyle/>
          <a:p>
            <a:r>
              <a:rPr lang="en-US" altLang="en-US" b="1" dirty="0" smtClean="0">
                <a:solidFill>
                  <a:schemeClr val="tx1"/>
                </a:solidFill>
              </a:rPr>
              <a:t>Cont.</a:t>
            </a:r>
            <a:endParaRPr lang="en-US" altLang="en-US" dirty="0" smtClean="0">
              <a:solidFill>
                <a:schemeClr val="tx1"/>
              </a:solidFill>
            </a:endParaRPr>
          </a:p>
        </p:txBody>
      </p:sp>
      <p:sp>
        <p:nvSpPr>
          <p:cNvPr id="3" name="Content Placeholder 2"/>
          <p:cNvSpPr>
            <a:spLocks noGrp="1"/>
          </p:cNvSpPr>
          <p:nvPr>
            <p:ph idx="1"/>
          </p:nvPr>
        </p:nvSpPr>
        <p:spPr>
          <a:xfrm>
            <a:off x="2236453" y="605307"/>
            <a:ext cx="7886700" cy="2401888"/>
          </a:xfrm>
        </p:spPr>
        <p:txBody>
          <a:bodyPr/>
          <a:lstStyle/>
          <a:p>
            <a:pPr marL="457200" lvl="1" indent="0">
              <a:buNone/>
              <a:defRPr/>
            </a:pPr>
            <a:r>
              <a:rPr lang="en-US" sz="2000" b="1" dirty="0" smtClean="0">
                <a:solidFill>
                  <a:schemeClr val="accent2"/>
                </a:solidFill>
                <a:latin typeface="Times New Roman" panose="02020603050405020304" pitchFamily="18" charset="0"/>
                <a:cs typeface="Times New Roman" panose="02020603050405020304" pitchFamily="18" charset="0"/>
              </a:rPr>
              <a:t>C. Philosophy</a:t>
            </a:r>
            <a:r>
              <a:rPr lang="en-US" sz="2000" dirty="0">
                <a:solidFill>
                  <a:schemeClr val="accent2"/>
                </a:solidFill>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Logic, methods of reasoning, foundations of learning &amp; rationality</a:t>
            </a:r>
            <a:r>
              <a:rPr lang="en-US" sz="2000" dirty="0" smtClean="0">
                <a:latin typeface="Times New Roman" panose="02020603050405020304" pitchFamily="18" charset="0"/>
                <a:cs typeface="Times New Roman" panose="02020603050405020304" pitchFamily="18" charset="0"/>
              </a:rPr>
              <a:t>.</a:t>
            </a:r>
          </a:p>
          <a:p>
            <a:pPr marL="1484312" lvl="1" indent="-514350">
              <a:lnSpc>
                <a:spcPct val="80000"/>
              </a:lnSpc>
              <a:buClr>
                <a:srgbClr val="C00000"/>
              </a:buCl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Can formal rules be used to draw valid conclusions?</a:t>
            </a:r>
          </a:p>
          <a:p>
            <a:pPr marL="1484312" lvl="1" indent="-514350">
              <a:lnSpc>
                <a:spcPct val="80000"/>
              </a:lnSpc>
              <a:buClr>
                <a:srgbClr val="C00000"/>
              </a:buCl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How does the mind arise from a physical brain?</a:t>
            </a:r>
          </a:p>
          <a:p>
            <a:pPr marL="1484312" lvl="1" indent="-514350">
              <a:lnSpc>
                <a:spcPct val="80000"/>
              </a:lnSpc>
              <a:buClr>
                <a:srgbClr val="C00000"/>
              </a:buCl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Where does knowledge come from?</a:t>
            </a:r>
          </a:p>
          <a:p>
            <a:pPr marL="1484312" lvl="1" indent="-514350">
              <a:lnSpc>
                <a:spcPct val="80000"/>
              </a:lnSpc>
              <a:buClr>
                <a:srgbClr val="C00000"/>
              </a:buCl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How does knowledge lead to action</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pPr marL="457200" lvl="1" indent="0">
              <a:buNone/>
              <a:defRPr/>
            </a:pPr>
            <a:r>
              <a:rPr lang="en-US" sz="2000" b="1" dirty="0" smtClean="0">
                <a:solidFill>
                  <a:schemeClr val="accent2"/>
                </a:solidFill>
                <a:latin typeface="Times New Roman" panose="02020603050405020304" pitchFamily="18" charset="0"/>
                <a:cs typeface="Times New Roman" panose="02020603050405020304" pitchFamily="18" charset="0"/>
              </a:rPr>
              <a:t>D. Mathematics</a:t>
            </a:r>
            <a:r>
              <a:rPr lang="en-US" sz="2000" dirty="0">
                <a:solidFill>
                  <a:schemeClr val="accent2"/>
                </a:solidFill>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Formal representation and proof, algorithms, computation, probability</a:t>
            </a:r>
            <a:r>
              <a:rPr lang="en-US" sz="2000" dirty="0" smtClean="0">
                <a:latin typeface="Times New Roman" panose="02020603050405020304" pitchFamily="18" charset="0"/>
                <a:cs typeface="Times New Roman" panose="02020603050405020304" pitchFamily="18" charset="0"/>
              </a:rPr>
              <a:t>.</a:t>
            </a:r>
          </a:p>
          <a:p>
            <a:pPr marL="1484312" lvl="1" indent="-514350">
              <a:lnSpc>
                <a:spcPct val="80000"/>
              </a:lnSpc>
              <a:buClr>
                <a:srgbClr val="C00000"/>
              </a:buCl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What are the formal rules to draw valid conclusions?</a:t>
            </a:r>
          </a:p>
          <a:p>
            <a:pPr marL="1484312" lvl="1" indent="-514350">
              <a:lnSpc>
                <a:spcPct val="80000"/>
              </a:lnSpc>
              <a:buClr>
                <a:srgbClr val="C00000"/>
              </a:buCl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What can be computed?</a:t>
            </a:r>
          </a:p>
          <a:p>
            <a:pPr marL="1484312" lvl="1" indent="-514350">
              <a:lnSpc>
                <a:spcPct val="80000"/>
              </a:lnSpc>
              <a:buClr>
                <a:srgbClr val="C00000"/>
              </a:buCl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How do we reason with uncertain information</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pPr marL="457200" lvl="1" indent="0">
              <a:buNone/>
              <a:defRPr/>
            </a:pPr>
            <a:r>
              <a:rPr lang="en-US" sz="2000" b="1" dirty="0" smtClean="0">
                <a:solidFill>
                  <a:schemeClr val="accent2"/>
                </a:solidFill>
                <a:latin typeface="Times New Roman" panose="02020603050405020304" pitchFamily="18" charset="0"/>
                <a:cs typeface="Times New Roman" panose="02020603050405020304" pitchFamily="18" charset="0"/>
              </a:rPr>
              <a:t>E. Linguistics</a:t>
            </a:r>
            <a:r>
              <a:rPr lang="en-US" sz="2000" dirty="0">
                <a:solidFill>
                  <a:schemeClr val="accent2"/>
                </a:solidFill>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knowledge representation, </a:t>
            </a:r>
            <a:r>
              <a:rPr lang="en-US" sz="2000" dirty="0" smtClean="0">
                <a:latin typeface="Times New Roman" panose="02020603050405020304" pitchFamily="18" charset="0"/>
                <a:cs typeface="Times New Roman" panose="02020603050405020304" pitchFamily="18" charset="0"/>
              </a:rPr>
              <a:t>grammar</a:t>
            </a:r>
          </a:p>
          <a:p>
            <a:pPr marL="1428750" lvl="1" indent="-514350">
              <a:buClr>
                <a:srgbClr val="C00000"/>
              </a:buCl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How does language relate to thought?</a:t>
            </a:r>
          </a:p>
          <a:p>
            <a:pPr marL="1428750" lvl="1" indent="-514350">
              <a:buClr>
                <a:srgbClr val="C00000"/>
              </a:buCl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Natural Language Processing is a hybrid field of modern linguistic and AI.</a:t>
            </a:r>
          </a:p>
          <a:p>
            <a:pPr lvl="1">
              <a:defRPr/>
            </a:pPr>
            <a:endParaRPr lang="en-US" sz="2000"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idx="10"/>
          </p:nvPr>
        </p:nvSpPr>
        <p:spPr/>
        <p:txBody>
          <a:bodyPr/>
          <a:lstStyle/>
          <a:p>
            <a:pPr>
              <a:defRPr/>
            </a:pPr>
            <a:fld id="{0E48A468-9501-47D9-8FF1-65A5FB15EF18}" type="slidenum">
              <a:rPr lang="en-US" altLang="en-US" smtClean="0"/>
              <a:pPr>
                <a:defRPr/>
              </a:pPr>
              <a:t>7</a:t>
            </a:fld>
            <a:endParaRPr lang="en-US" altLang="en-US"/>
          </a:p>
        </p:txBody>
      </p:sp>
    </p:spTree>
    <p:extLst>
      <p:ext uri="{BB962C8B-B14F-4D97-AF65-F5344CB8AC3E}">
        <p14:creationId xmlns:p14="http://schemas.microsoft.com/office/powerpoint/2010/main" val="158973989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1" y="270456"/>
            <a:ext cx="10960100" cy="5846182"/>
          </a:xfrm>
        </p:spPr>
        <p:txBody>
          <a:bodyPr/>
          <a:lstStyle/>
          <a:p>
            <a:pPr marL="914400" lvl="1" indent="0">
              <a:buClr>
                <a:srgbClr val="C00000"/>
              </a:buClr>
              <a:buNone/>
            </a:pPr>
            <a:r>
              <a:rPr lang="en-US" sz="2400" b="1" dirty="0" smtClean="0">
                <a:solidFill>
                  <a:schemeClr val="accent2"/>
                </a:solidFill>
                <a:latin typeface="Times New Roman" panose="02020603050405020304" pitchFamily="18" charset="0"/>
                <a:cs typeface="Times New Roman" panose="02020603050405020304" pitchFamily="18" charset="0"/>
              </a:rPr>
              <a:t>F. Computer engineering: </a:t>
            </a:r>
            <a:r>
              <a:rPr lang="en-US" sz="2400" dirty="0" smtClean="0">
                <a:latin typeface="Times New Roman" panose="02020603050405020304" pitchFamily="18" charset="0"/>
                <a:cs typeface="Times New Roman" panose="02020603050405020304" pitchFamily="18" charset="0"/>
              </a:rPr>
              <a:t>building fast computers.</a:t>
            </a:r>
            <a:endParaRPr lang="en-US" sz="2600" dirty="0" smtClean="0"/>
          </a:p>
          <a:p>
            <a:pPr marL="1428750" lvl="1" indent="-514350">
              <a:buClr>
                <a:srgbClr val="C00000"/>
              </a:buCl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How can we build an efficient computer?</a:t>
            </a:r>
          </a:p>
          <a:p>
            <a:pPr marL="1428750" lvl="1" indent="-514350">
              <a:buClr>
                <a:srgbClr val="C00000"/>
              </a:buCl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For artificial intelligence to succeed, we need two things: intelligence and an artifact. </a:t>
            </a:r>
          </a:p>
          <a:p>
            <a:pPr marL="2576513" lvl="2" indent="-514350">
              <a:buClr>
                <a:srgbClr val="C00000"/>
              </a:buClr>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The computer has been the artifact of choice. </a:t>
            </a:r>
          </a:p>
          <a:p>
            <a:pPr marL="1428750" lvl="1" indent="-514350">
              <a:buClr>
                <a:srgbClr val="C00000"/>
              </a:buCl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The modern digital electronic computer passed various historical innovations, like:-</a:t>
            </a:r>
          </a:p>
          <a:p>
            <a:pPr marL="2576513" lvl="2" indent="-514350">
              <a:buClr>
                <a:srgbClr val="C00000"/>
              </a:buClr>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Operational Computer</a:t>
            </a:r>
          </a:p>
          <a:p>
            <a:pPr marL="2576513" lvl="2" indent="-514350">
              <a:buClr>
                <a:srgbClr val="C00000"/>
              </a:buClr>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Programmable Computer</a:t>
            </a:r>
          </a:p>
          <a:p>
            <a:pPr marL="2576513" lvl="2" indent="-514350">
              <a:buClr>
                <a:srgbClr val="C00000"/>
              </a:buClr>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Electronic Computer</a:t>
            </a:r>
          </a:p>
          <a:p>
            <a:pPr marL="1482725" lvl="1" indent="-568325">
              <a:buClr>
                <a:srgbClr val="C00000"/>
              </a:buCl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AI also owes a debt to the software side of computer science, which has supplied the operating systems, programming languages, and tools needed to write modern programs.</a:t>
            </a:r>
          </a:p>
          <a:p>
            <a:pPr marL="0" indent="0">
              <a:buNone/>
            </a:pPr>
            <a:endParaRPr lang="en-US" dirty="0"/>
          </a:p>
        </p:txBody>
      </p:sp>
      <p:sp>
        <p:nvSpPr>
          <p:cNvPr id="4" name="Slide Number Placeholder 3"/>
          <p:cNvSpPr>
            <a:spLocks noGrp="1"/>
          </p:cNvSpPr>
          <p:nvPr>
            <p:ph type="sldNum" idx="10"/>
          </p:nvPr>
        </p:nvSpPr>
        <p:spPr/>
        <p:txBody>
          <a:bodyPr/>
          <a:lstStyle/>
          <a:p>
            <a:pPr>
              <a:defRPr/>
            </a:pPr>
            <a:fld id="{0E48A468-9501-47D9-8FF1-65A5FB15EF18}" type="slidenum">
              <a:rPr lang="en-US" altLang="en-US" smtClean="0"/>
              <a:pPr>
                <a:defRPr/>
              </a:pPr>
              <a:t>8</a:t>
            </a:fld>
            <a:endParaRPr lang="en-US" altLang="en-US"/>
          </a:p>
        </p:txBody>
      </p:sp>
    </p:spTree>
    <p:extLst>
      <p:ext uri="{BB962C8B-B14F-4D97-AF65-F5344CB8AC3E}">
        <p14:creationId xmlns:p14="http://schemas.microsoft.com/office/powerpoint/2010/main" val="34828367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1" y="1"/>
            <a:ext cx="10960100" cy="6116638"/>
          </a:xfrm>
        </p:spPr>
        <p:txBody>
          <a:bodyPr/>
          <a:lstStyle/>
          <a:p>
            <a:pPr marL="0" indent="0" algn="ctr">
              <a:buNone/>
            </a:pPr>
            <a:r>
              <a:rPr lang="en-US" b="1" u="sng" dirty="0" smtClean="0">
                <a:solidFill>
                  <a:schemeClr val="tx1"/>
                </a:solidFill>
              </a:rPr>
              <a:t>Computers vs. Human Brain</a:t>
            </a:r>
          </a:p>
          <a:p>
            <a:pPr marL="0" indent="0" algn="ctr">
              <a:buNone/>
            </a:pPr>
            <a:endParaRPr lang="en-US" b="1" u="sng" dirty="0">
              <a:solidFill>
                <a:schemeClr val="tx1"/>
              </a:solidFill>
            </a:endParaRPr>
          </a:p>
          <a:p>
            <a:pPr marL="0" indent="0" algn="ctr">
              <a:buNone/>
            </a:pPr>
            <a:endParaRPr lang="en-US" b="1" u="sng" dirty="0" smtClean="0">
              <a:solidFill>
                <a:schemeClr val="tx1"/>
              </a:solidFill>
            </a:endParaRPr>
          </a:p>
          <a:p>
            <a:pPr marL="0" indent="0" algn="ctr">
              <a:buNone/>
            </a:pPr>
            <a:endParaRPr lang="en-US" b="1" u="sng" dirty="0">
              <a:solidFill>
                <a:schemeClr val="tx1"/>
              </a:solidFill>
            </a:endParaRPr>
          </a:p>
          <a:p>
            <a:pPr marL="0" indent="0" algn="ctr">
              <a:buNone/>
            </a:pPr>
            <a:endParaRPr lang="en-US" b="1" u="sng" dirty="0" smtClean="0">
              <a:solidFill>
                <a:schemeClr val="tx1"/>
              </a:solidFill>
            </a:endParaRPr>
          </a:p>
          <a:p>
            <a:pPr>
              <a:buFont typeface="Wingdings" panose="05000000000000000000" pitchFamily="2" charset="2"/>
              <a:buChar char="ü"/>
            </a:pPr>
            <a:r>
              <a:rPr lang="en-US" sz="2400" dirty="0" smtClean="0">
                <a:solidFill>
                  <a:schemeClr val="tx1"/>
                </a:solidFill>
                <a:latin typeface="Times New Roman" panose="02020603050405020304" pitchFamily="18" charset="0"/>
                <a:cs typeface="Times New Roman" panose="02020603050405020304" pitchFamily="18" charset="0"/>
              </a:rPr>
              <a:t>Figure is a crude comparison of the raw computational resources available to the IBM BLUE GENE supercomputer, a typical personal computer of 2008, and the human brain. </a:t>
            </a:r>
          </a:p>
          <a:p>
            <a:pPr>
              <a:buFont typeface="Wingdings" panose="05000000000000000000" pitchFamily="2" charset="2"/>
              <a:buChar char="ü"/>
            </a:pPr>
            <a:r>
              <a:rPr lang="en-US" sz="2400" dirty="0" smtClean="0">
                <a:solidFill>
                  <a:schemeClr val="tx1"/>
                </a:solidFill>
                <a:latin typeface="Times New Roman" panose="02020603050405020304" pitchFamily="18" charset="0"/>
                <a:cs typeface="Times New Roman" panose="02020603050405020304" pitchFamily="18" charset="0"/>
              </a:rPr>
              <a:t>The brain’s numbers are essentially fixed, whereas the supercomputer’s numbers have been increasing by a factor of 10 every 5 years or so, allowing it to achieve rough parity with the brain. </a:t>
            </a:r>
          </a:p>
          <a:p>
            <a:pPr>
              <a:buFont typeface="Wingdings" panose="05000000000000000000" pitchFamily="2" charset="2"/>
              <a:buChar char="ü"/>
            </a:pPr>
            <a:r>
              <a:rPr lang="en-US" sz="2400" dirty="0" smtClean="0">
                <a:solidFill>
                  <a:schemeClr val="tx1"/>
                </a:solidFill>
                <a:latin typeface="Times New Roman" panose="02020603050405020304" pitchFamily="18" charset="0"/>
                <a:cs typeface="Times New Roman" panose="02020603050405020304" pitchFamily="18" charset="0"/>
              </a:rPr>
              <a:t>The personal computer lags behind on all metrics except cycle time.</a:t>
            </a:r>
          </a:p>
          <a:p>
            <a:pPr marL="0" indent="0" algn="ctr">
              <a:buNone/>
            </a:pPr>
            <a:endParaRPr lang="en-US" sz="2400" b="1" u="sng" dirty="0" smtClean="0">
              <a:solidFill>
                <a:schemeClr val="tx1"/>
              </a:solidFill>
              <a:latin typeface="Times New Roman" panose="02020603050405020304" pitchFamily="18" charset="0"/>
              <a:cs typeface="Times New Roman" panose="02020603050405020304" pitchFamily="18" charset="0"/>
            </a:endParaRPr>
          </a:p>
          <a:p>
            <a:pPr marL="0" indent="0" algn="ctr">
              <a:buNone/>
            </a:pPr>
            <a:endParaRPr lang="en-US" dirty="0">
              <a:solidFill>
                <a:schemeClr val="tx1"/>
              </a:solidFill>
            </a:endParaRPr>
          </a:p>
        </p:txBody>
      </p:sp>
      <p:sp>
        <p:nvSpPr>
          <p:cNvPr id="4" name="Slide Number Placeholder 3"/>
          <p:cNvSpPr>
            <a:spLocks noGrp="1"/>
          </p:cNvSpPr>
          <p:nvPr>
            <p:ph type="sldNum" idx="10"/>
          </p:nvPr>
        </p:nvSpPr>
        <p:spPr/>
        <p:txBody>
          <a:bodyPr/>
          <a:lstStyle/>
          <a:p>
            <a:pPr>
              <a:defRPr/>
            </a:pPr>
            <a:fld id="{0E48A468-9501-47D9-8FF1-65A5FB15EF18}" type="slidenum">
              <a:rPr lang="en-US" altLang="en-US" smtClean="0"/>
              <a:pPr>
                <a:defRPr/>
              </a:pPr>
              <a:t>9</a:t>
            </a:fld>
            <a:endParaRPr lang="en-US" alt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5481" y="483553"/>
            <a:ext cx="8045196" cy="2574767"/>
          </a:xfrm>
          <a:prstGeom prst="rect">
            <a:avLst/>
          </a:prstGeom>
        </p:spPr>
      </p:pic>
    </p:spTree>
    <p:extLst>
      <p:ext uri="{BB962C8B-B14F-4D97-AF65-F5344CB8AC3E}">
        <p14:creationId xmlns:p14="http://schemas.microsoft.com/office/powerpoint/2010/main" val="3208862796"/>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Droid Sans Fallback"/>
        <a:cs typeface="Droid Sans Fallback"/>
      </a:majorFont>
      <a:minorFont>
        <a:latin typeface="Arial"/>
        <a:ea typeface="Droid Sans Fallback"/>
        <a:cs typeface="Droid Sans Fallback"/>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710</TotalTime>
  <Words>4736</Words>
  <Application>Microsoft Office PowerPoint</Application>
  <PresentationFormat>Widescreen</PresentationFormat>
  <Paragraphs>504</Paragraphs>
  <Slides>53</Slides>
  <Notes>19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53</vt:i4>
      </vt:variant>
    </vt:vector>
  </HeadingPairs>
  <TitlesOfParts>
    <vt:vector size="62" baseType="lpstr">
      <vt:lpstr>Arial</vt:lpstr>
      <vt:lpstr>Bell MT</vt:lpstr>
      <vt:lpstr>Calibri</vt:lpstr>
      <vt:lpstr>Courier New</vt:lpstr>
      <vt:lpstr>Droid Sans Fallback</vt:lpstr>
      <vt:lpstr>Symbol</vt:lpstr>
      <vt:lpstr>Times New Roman</vt:lpstr>
      <vt:lpstr>Wingdings</vt:lpstr>
      <vt:lpstr>1_Office Theme</vt:lpstr>
      <vt:lpstr>PowerPoint Presentation</vt:lpstr>
      <vt:lpstr>Contents</vt:lpstr>
      <vt:lpstr>Introduction</vt:lpstr>
      <vt:lpstr>PowerPoint Presentation</vt:lpstr>
      <vt:lpstr>AI Foundations/Academic Disciplines important to AI.</vt:lpstr>
      <vt:lpstr>PowerPoint Presentation</vt:lpstr>
      <vt:lpstr>Cont.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AI Successes</vt:lpstr>
      <vt:lpstr>Cont.</vt:lpstr>
      <vt:lpstr>PowerPoint Presentation</vt:lpstr>
      <vt:lpstr>Google Self Driving Cars</vt:lpstr>
      <vt:lpstr>World's first AI presenter unveiled in China - (9-11-2018) The World’s First AI News Anchor</vt:lpstr>
      <vt:lpstr>Cont..</vt:lpstr>
      <vt:lpstr>Challenges Ahead</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 ONE Introduction to Artificial Intelligence (AI)</dc:title>
  <dc:creator>Addisu M</dc:creator>
  <cp:lastModifiedBy>Addisu M</cp:lastModifiedBy>
  <cp:revision>68</cp:revision>
  <cp:lastPrinted>2020-03-13T10:43:18Z</cp:lastPrinted>
  <dcterms:created xsi:type="dcterms:W3CDTF">2019-10-21T03:20:43Z</dcterms:created>
  <dcterms:modified xsi:type="dcterms:W3CDTF">2021-05-17T09:13:50Z</dcterms:modified>
</cp:coreProperties>
</file>

<file path=docProps/thumbnail.jpeg>
</file>